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6" r:id="rId2"/>
    <p:sldId id="279" r:id="rId3"/>
    <p:sldId id="280" r:id="rId4"/>
    <p:sldId id="256" r:id="rId5"/>
    <p:sldId id="262" r:id="rId6"/>
    <p:sldId id="263" r:id="rId7"/>
    <p:sldId id="264" r:id="rId8"/>
    <p:sldId id="282" r:id="rId9"/>
    <p:sldId id="257" r:id="rId10"/>
    <p:sldId id="265" r:id="rId11"/>
    <p:sldId id="266" r:id="rId12"/>
    <p:sldId id="267" r:id="rId13"/>
    <p:sldId id="281" r:id="rId14"/>
    <p:sldId id="258" r:id="rId15"/>
    <p:sldId id="268" r:id="rId16"/>
    <p:sldId id="269" r:id="rId17"/>
    <p:sldId id="270" r:id="rId18"/>
    <p:sldId id="271" r:id="rId19"/>
    <p:sldId id="261" r:id="rId20"/>
    <p:sldId id="273" r:id="rId21"/>
    <p:sldId id="272" r:id="rId22"/>
    <p:sldId id="259" r:id="rId23"/>
    <p:sldId id="274" r:id="rId24"/>
    <p:sldId id="275" r:id="rId25"/>
    <p:sldId id="260" r:id="rId26"/>
    <p:sldId id="276" r:id="rId27"/>
    <p:sldId id="277" r:id="rId28"/>
    <p:sldId id="278" r:id="rId29"/>
    <p:sldId id="283" r:id="rId30"/>
    <p:sldId id="284" r:id="rId31"/>
    <p:sldId id="285" r:id="rId32"/>
    <p:sldId id="288" r:id="rId33"/>
    <p:sldId id="287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00E3E-D30B-4343-9C71-CD3792AFEA72}" type="datetimeFigureOut">
              <a:rPr lang="it-IT" smtClean="0"/>
              <a:t>18/04/2016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F65E-DE5F-44EE-9AD0-5BC8AD422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31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F65E-DE5F-44EE-9AD0-5BC8AD42222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8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685A-42F7-47AC-B5EB-D70D067B5FE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32C2-C296-4AD1-8E24-5A2DF73DF1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685A-42F7-47AC-B5EB-D70D067B5FE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32C2-C296-4AD1-8E24-5A2DF73DF1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685A-42F7-47AC-B5EB-D70D067B5FE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32C2-C296-4AD1-8E24-5A2DF73DF1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685A-42F7-47AC-B5EB-D70D067B5FE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32C2-C296-4AD1-8E24-5A2DF73DF1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685A-42F7-47AC-B5EB-D70D067B5FE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32C2-C296-4AD1-8E24-5A2DF73DF1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685A-42F7-47AC-B5EB-D70D067B5FE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32C2-C296-4AD1-8E24-5A2DF73DF1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685A-42F7-47AC-B5EB-D70D067B5FE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32C2-C296-4AD1-8E24-5A2DF73DF1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685A-42F7-47AC-B5EB-D70D067B5FE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32C2-C296-4AD1-8E24-5A2DF73DF1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685A-42F7-47AC-B5EB-D70D067B5FE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32C2-C296-4AD1-8E24-5A2DF73DF1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685A-42F7-47AC-B5EB-D70D067B5FE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32C2-C296-4AD1-8E24-5A2DF73DF1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685A-42F7-47AC-B5EB-D70D067B5FE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32C2-C296-4AD1-8E24-5A2DF73DF1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685A-42F7-47AC-B5EB-D70D067B5FE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32C2-C296-4AD1-8E24-5A2DF73DF16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carta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CARTA PEDAGOGICA PER UNA SCUOLA MULTICULTURALE  -IC COMO REBBIO</a:t>
            </a:r>
          </a:p>
          <a:p>
            <a:r>
              <a:rPr lang="it-IT" dirty="0" smtClean="0"/>
              <a:t>Ricerca-azione coordinata dal </a:t>
            </a:r>
          </a:p>
          <a:p>
            <a:r>
              <a:rPr lang="it-IT" dirty="0" smtClean="0"/>
              <a:t>prof. Mantegazza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44408" y="404664"/>
            <a:ext cx="8268749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Esempio del topino dei denti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00392" y="1988840"/>
            <a:ext cx="8229600" cy="4525963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sz="2000" dirty="0" smtClean="0"/>
              <a:t>la Scuola come punto di incontro del mondo magico che è in ogni</a:t>
            </a:r>
          </a:p>
          <a:p>
            <a:pPr marL="0" indent="0">
              <a:buNone/>
            </a:pPr>
            <a:r>
              <a:rPr lang="it-IT" sz="2000" dirty="0" smtClean="0"/>
              <a:t>         bambino</a:t>
            </a:r>
          </a:p>
          <a:p>
            <a:pPr marL="0" indent="0">
              <a:buNone/>
            </a:pPr>
            <a:r>
              <a:rPr lang="it-IT" sz="2000" dirty="0" smtClean="0"/>
              <a:t>Sintesi : far emergere la parte irrazionale che è in ognuno di noi che ,se ignorata, sfocia in qualcosa di negativo</a:t>
            </a:r>
          </a:p>
          <a:p>
            <a:pPr marL="0" indent="0">
              <a:buNone/>
            </a:pPr>
            <a:r>
              <a:rPr lang="it-IT" sz="2000" dirty="0" smtClean="0"/>
              <a:t>Come :  attraverso la narrazione di storie delle diverse culture poiché i bambini di nazionalità differente hanno conoscenze diverse.</a:t>
            </a:r>
          </a:p>
          <a:p>
            <a:pPr marL="0" indent="0">
              <a:buNone/>
            </a:pPr>
            <a:r>
              <a:rPr lang="it-IT" sz="2000" dirty="0" smtClean="0"/>
              <a:t>Far confrontare le diversità del «Magico»</a:t>
            </a:r>
          </a:p>
          <a:p>
            <a:pPr marL="0" indent="0">
              <a:buNone/>
            </a:pPr>
            <a:r>
              <a:rPr lang="it-IT" sz="2000" dirty="0" smtClean="0"/>
              <a:t>I</a:t>
            </a:r>
            <a:r>
              <a:rPr lang="it-IT" dirty="0" smtClean="0"/>
              <a:t>  </a:t>
            </a:r>
            <a:r>
              <a:rPr lang="it-IT" sz="2000" dirty="0" smtClean="0"/>
              <a:t> </a:t>
            </a:r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6416" y="260648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Esempio della preghiera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16416" y="1844824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Confrontarsi trasversalmente con l’assoluto, il sacro, per andare</a:t>
            </a:r>
          </a:p>
          <a:p>
            <a:r>
              <a:rPr lang="it-IT" sz="2000" dirty="0" smtClean="0"/>
              <a:t> oltre nella  trascendenza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Sintesi :sfruttare le occasioni quotidiane per sottolineare la dimensione antropologica dei singoli gesti</a:t>
            </a:r>
          </a:p>
          <a:p>
            <a:pPr marL="0" indent="0">
              <a:buNone/>
            </a:pPr>
            <a:r>
              <a:rPr lang="it-IT" sz="2000" dirty="0" smtClean="0"/>
              <a:t>Come : mettere a confronto le modalità della preghiera.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Partire dall’esperienza personale, dall’occasionale, per sollecitare</a:t>
            </a:r>
          </a:p>
          <a:p>
            <a:pPr marL="0" indent="0">
              <a:buNone/>
            </a:pPr>
            <a:r>
              <a:rPr lang="it-IT" sz="2000" dirty="0" smtClean="0"/>
              <a:t> un confronto, privo di alcun </a:t>
            </a:r>
            <a:r>
              <a:rPr lang="it-IT" sz="2000" dirty="0" err="1" smtClean="0"/>
              <a:t>giudizio,sugli</a:t>
            </a:r>
            <a:r>
              <a:rPr lang="it-IT" sz="2000" dirty="0" smtClean="0"/>
              <a:t> aspetti sacrali della</a:t>
            </a:r>
          </a:p>
          <a:p>
            <a:pPr marL="0" indent="0">
              <a:buNone/>
            </a:pPr>
            <a:r>
              <a:rPr lang="it-IT" sz="2000" dirty="0" smtClean="0"/>
              <a:t> propria cultura.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Costruire su questo tema un curricolo verticale fino alla fine del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I ciclo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92480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Esempio «Il viaggio di Ulisse»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70776" y="1844824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Raccontare «l’universalità» dell’uomo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Sintesi : favorire un approccio all’universalità per motivare la classe multiculturale</a:t>
            </a:r>
          </a:p>
          <a:p>
            <a:pPr marL="0" indent="0">
              <a:buNone/>
            </a:pPr>
            <a:r>
              <a:rPr lang="it-IT" sz="2000" dirty="0" smtClean="0"/>
              <a:t>Come : raccontare la storia senza fossilizzazioni Occidente/Oriente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Evitare giudizi di valore , prescindere dalla territorialità o dalla </a:t>
            </a:r>
            <a:r>
              <a:rPr lang="it-IT" sz="2000" dirty="0" err="1" smtClean="0"/>
              <a:t>geograficità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6496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Disabilità e origine straniera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17430" y="1556792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Ruolo della scuola e grado di </a:t>
            </a:r>
            <a:r>
              <a:rPr lang="it-IT" sz="2000" dirty="0" err="1" smtClean="0"/>
              <a:t>inclusività</a:t>
            </a:r>
            <a:r>
              <a:rPr lang="it-IT" sz="2000" dirty="0" smtClean="0"/>
              <a:t> per l’accettazione del disagio</a:t>
            </a:r>
          </a:p>
          <a:p>
            <a:pPr marL="0" indent="0">
              <a:buNone/>
            </a:pPr>
            <a:r>
              <a:rPr lang="it-IT" sz="2000" dirty="0" smtClean="0"/>
              <a:t>  Sintesi : affrontare la doppia differenza legata alla disabilità e all’appartenenza ad altra cultura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Come : rendere consapevole la classe del valore di questa complessità,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sollecitare l’integrazione della classe alla disabilità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232248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INDIVIDUALIZZAZIONE DELLA DIDATTICA</a:t>
            </a:r>
            <a:endParaRPr lang="it-IT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Ogni bambino ha un codice di </a:t>
            </a:r>
            <a:r>
              <a:rPr lang="it-IT" sz="2000" dirty="0" err="1" smtClean="0"/>
              <a:t>accesso,trovare</a:t>
            </a:r>
            <a:r>
              <a:rPr lang="it-IT" sz="2000" dirty="0" smtClean="0"/>
              <a:t> quel codice significa rendere l’apprendimento davvero individuale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732240" y="476672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Esempio del bimbo e la musica</a:t>
            </a:r>
            <a:endParaRPr lang="it-IT" sz="20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9468544" y="1652937"/>
            <a:ext cx="8229600" cy="4525963"/>
          </a:xfrm>
        </p:spPr>
        <p:txBody>
          <a:bodyPr/>
          <a:lstStyle/>
          <a:p>
            <a:r>
              <a:rPr lang="it-IT" sz="2000" dirty="0" smtClean="0"/>
              <a:t>Ricercare il codice di accesso di ogni bambino</a:t>
            </a:r>
          </a:p>
          <a:p>
            <a:pPr marL="0" indent="0">
              <a:buNone/>
            </a:pPr>
            <a:r>
              <a:rPr lang="it-IT" sz="2000" dirty="0" smtClean="0"/>
              <a:t>Sintesi : diversificare i linguaggi per la ricerca del codice</a:t>
            </a:r>
          </a:p>
          <a:p>
            <a:pPr marL="0" indent="0">
              <a:buNone/>
            </a:pPr>
            <a:r>
              <a:rPr lang="it-IT" sz="2000" dirty="0" smtClean="0"/>
              <a:t>Come : presentare  canzoni e musiche di altre culture ,più prossime al mondo</a:t>
            </a:r>
          </a:p>
          <a:p>
            <a:pPr marL="0" indent="0">
              <a:buNone/>
            </a:pPr>
            <a:r>
              <a:rPr lang="it-IT" sz="2000" dirty="0"/>
              <a:t>c</a:t>
            </a:r>
            <a:r>
              <a:rPr lang="it-IT" sz="2000" dirty="0" smtClean="0"/>
              <a:t>onosciuto dal bambino, per raggiungere gli obiettivi programmati.</a:t>
            </a:r>
          </a:p>
          <a:p>
            <a:pPr marL="0" indent="0">
              <a:buNone/>
            </a:pPr>
            <a:r>
              <a:rPr lang="it-IT" dirty="0" smtClean="0"/>
              <a:t>                </a:t>
            </a:r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20472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Progetto ricette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52520" y="1628800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Far passare la multiculturalità attraverso la collaborazione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delle famiglie</a:t>
            </a:r>
          </a:p>
          <a:p>
            <a:pPr marL="0" indent="0">
              <a:buNone/>
            </a:pPr>
            <a:r>
              <a:rPr lang="it-IT" sz="2000" dirty="0" smtClean="0"/>
              <a:t>Sintesi : la cucina delle varie culture può favorire l’incontro</a:t>
            </a:r>
          </a:p>
          <a:p>
            <a:pPr marL="0" indent="0">
              <a:buNone/>
            </a:pPr>
            <a:r>
              <a:rPr lang="it-IT" sz="2000" dirty="0"/>
              <a:t>d</a:t>
            </a:r>
            <a:r>
              <a:rPr lang="it-IT" sz="2000" dirty="0" smtClean="0"/>
              <a:t>elle famiglie e coinvolgere anche le più refrattarie.</a:t>
            </a:r>
          </a:p>
          <a:p>
            <a:pPr marL="0" indent="0">
              <a:buNone/>
            </a:pPr>
            <a:r>
              <a:rPr lang="it-IT" sz="2000" dirty="0" smtClean="0"/>
              <a:t>Come : collaborare, spiegare ma mai giustificare la non partecipazione.</a:t>
            </a:r>
          </a:p>
          <a:p>
            <a:pPr marL="0" indent="0">
              <a:buNone/>
            </a:pPr>
            <a:r>
              <a:rPr lang="it-IT" sz="2000" dirty="0" smtClean="0"/>
              <a:t>Delimitare sempre i confini, ribadire il ruolo dell’Istituzione.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24528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Esempio bambino autistico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8463" y="1556792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Insegnare a contenere le emozioni</a:t>
            </a:r>
          </a:p>
          <a:p>
            <a:pPr marL="0" indent="0">
              <a:buNone/>
            </a:pPr>
            <a:r>
              <a:rPr lang="it-IT" sz="2000" dirty="0" smtClean="0"/>
              <a:t>Sintesi : stabilire dei limiti, dire di no</a:t>
            </a:r>
          </a:p>
          <a:p>
            <a:pPr marL="0" indent="0">
              <a:buNone/>
            </a:pPr>
            <a:r>
              <a:rPr lang="it-IT" sz="2000" dirty="0" smtClean="0"/>
              <a:t>Come : insegnare ad accettare il limite proponendo delle</a:t>
            </a:r>
          </a:p>
          <a:p>
            <a:pPr marL="0" indent="0">
              <a:buNone/>
            </a:pPr>
            <a:r>
              <a:rPr lang="it-IT" sz="2000" dirty="0" smtClean="0"/>
              <a:t>Possibilità, delle alternative.</a:t>
            </a:r>
          </a:p>
          <a:p>
            <a:pPr marL="0" indent="0">
              <a:buNone/>
            </a:pPr>
            <a:r>
              <a:rPr lang="it-IT" sz="2000" dirty="0" smtClean="0"/>
              <a:t>Partendo dal limite , procedere con semplici gratificazioni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8464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 Disturbatori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48464" y="1628800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Che fare con i  disturbatori ?</a:t>
            </a:r>
          </a:p>
          <a:p>
            <a:pPr marL="0" indent="0">
              <a:buNone/>
            </a:pPr>
            <a:r>
              <a:rPr lang="it-IT" sz="2000" dirty="0" smtClean="0"/>
              <a:t>       Sintesi : ritagliare un ruolo al disturbatore</a:t>
            </a:r>
          </a:p>
          <a:p>
            <a:pPr marL="0" indent="0">
              <a:buNone/>
            </a:pPr>
            <a:r>
              <a:rPr lang="it-IT" sz="2000" dirty="0" smtClean="0"/>
              <a:t>      Come : considerare che il bambino fa parte della classe e che è normale         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sia lì.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Collaborare  con le compresenze, le educatrici ecc.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232248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LA</a:t>
            </a:r>
            <a:b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COLLEGIALITA’</a:t>
            </a:r>
            <a:endParaRPr lang="it-IT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Collegiali ma diversi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SITUAZIONE DI PARTENZA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LA MULTICULTURALITA’ DELLA NOSTRA SCUOLA E’ COME UN TESORO NASCOSTO IN FONDO AL MARE E……</a:t>
            </a:r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Collegialità come condivisione e sostegno morale</a:t>
            </a:r>
            <a:br>
              <a:rPr lang="it-IT" sz="2000" dirty="0" smtClean="0"/>
            </a:br>
            <a:r>
              <a:rPr lang="it-IT" sz="2000" dirty="0" smtClean="0"/>
              <a:t>Collegialità come unione di fronte alle famiglie</a:t>
            </a:r>
            <a:br>
              <a:rPr lang="it-IT" sz="2000" dirty="0" smtClean="0"/>
            </a:br>
            <a:r>
              <a:rPr lang="it-IT" sz="2000" dirty="0" smtClean="0"/>
              <a:t>ma</a:t>
            </a:r>
            <a:br>
              <a:rPr lang="it-IT" sz="2000" dirty="0" smtClean="0"/>
            </a:br>
            <a:r>
              <a:rPr lang="it-IT" sz="2000" dirty="0" smtClean="0"/>
              <a:t>sana conflittualità all’interno dei Consigli  e dei Collegi per la ricerca di soluzioni</a:t>
            </a:r>
            <a:endParaRPr lang="it-IT" sz="2000" dirty="0"/>
          </a:p>
        </p:txBody>
      </p:sp>
      <p:pic>
        <p:nvPicPr>
          <p:cNvPr id="4" name="Segnaposto contenuto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988" y="451004"/>
            <a:ext cx="4752390" cy="642628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0" y="404664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Esempio» L’isola del tempo perso»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0" y="1700808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 i progetti sono una perdita di Tempo ?</a:t>
            </a:r>
          </a:p>
          <a:p>
            <a:pPr marL="0" indent="0">
              <a:buNone/>
            </a:pPr>
            <a:r>
              <a:rPr lang="it-IT" sz="2000" dirty="0" smtClean="0"/>
              <a:t>Sintesi : dare senso ai propri progetti, alle proprie attività</a:t>
            </a:r>
          </a:p>
          <a:p>
            <a:pPr marL="0" indent="0">
              <a:buNone/>
            </a:pPr>
            <a:r>
              <a:rPr lang="it-IT" sz="2000" dirty="0" smtClean="0"/>
              <a:t>Come : valorizzare il progetto attraverso la documentazione.</a:t>
            </a:r>
          </a:p>
          <a:p>
            <a:pPr marL="0" indent="0">
              <a:buNone/>
            </a:pPr>
            <a:r>
              <a:rPr lang="it-IT" sz="2000" dirty="0" smtClean="0"/>
              <a:t>Rendere importante il proprio progetto attraverso la ricaduta </a:t>
            </a:r>
          </a:p>
          <a:p>
            <a:pPr marL="0" indent="0">
              <a:buNone/>
            </a:pPr>
            <a:r>
              <a:rPr lang="it-IT" sz="2000" dirty="0"/>
              <a:t>s</a:t>
            </a:r>
            <a:r>
              <a:rPr lang="it-IT" sz="2000" dirty="0" smtClean="0"/>
              <a:t>ugli altri insegnanti .</a:t>
            </a:r>
          </a:p>
          <a:p>
            <a:pPr marL="0" indent="0">
              <a:buNone/>
            </a:pPr>
            <a:r>
              <a:rPr lang="it-IT" sz="2000" dirty="0" smtClean="0"/>
              <a:t>Redigere schede sintetiche partendo dalle motivazioni che hanno</a:t>
            </a:r>
          </a:p>
          <a:p>
            <a:pPr marL="0" indent="0">
              <a:buNone/>
            </a:pPr>
            <a:r>
              <a:rPr lang="it-IT" sz="2000" dirty="0"/>
              <a:t>s</a:t>
            </a:r>
            <a:r>
              <a:rPr lang="it-IT" sz="2000" dirty="0" smtClean="0"/>
              <a:t>ollecitato il progetto , per chi è stato pensato, </a:t>
            </a:r>
            <a:r>
              <a:rPr lang="it-IT" sz="2000" dirty="0" err="1" smtClean="0"/>
              <a:t>ecct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232248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LE EMOZIONI</a:t>
            </a:r>
            <a:endParaRPr lang="it-IT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Emozioni si………….ma con cautela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0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Esempio «La nascita»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53534" y="1628800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Affrontare argomenti emotivamente coinvolgenti</a:t>
            </a:r>
          </a:p>
          <a:p>
            <a:pPr marL="0" indent="0">
              <a:buNone/>
            </a:pPr>
            <a:r>
              <a:rPr lang="it-IT" sz="2000" dirty="0" smtClean="0"/>
              <a:t>Come : lavorare sulle emozioni con molta attenzione,</a:t>
            </a:r>
          </a:p>
          <a:p>
            <a:pPr marL="0" indent="0">
              <a:buNone/>
            </a:pPr>
            <a:r>
              <a:rPr lang="it-IT" sz="2000" dirty="0" smtClean="0"/>
              <a:t>Puntare sul cognitivo non sull’emotivo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65735" y="28553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Esempio del velo islamico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0" y="1556792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Affrontare il conflitto delle culture</a:t>
            </a:r>
          </a:p>
          <a:p>
            <a:pPr marL="0" indent="0">
              <a:buNone/>
            </a:pPr>
            <a:r>
              <a:rPr lang="it-IT" sz="2000" dirty="0" smtClean="0"/>
              <a:t>Sintesi :  arrivare al pensiero critico attraverso le conflittualità</a:t>
            </a:r>
          </a:p>
          <a:p>
            <a:pPr marL="0" indent="0">
              <a:buNone/>
            </a:pPr>
            <a:r>
              <a:rPr lang="it-IT" sz="2000" dirty="0" smtClean="0"/>
              <a:t>Come : porre questioni senza limitarsi ad una cultura in particolare,</a:t>
            </a:r>
          </a:p>
          <a:p>
            <a:pPr marL="0" indent="0">
              <a:buNone/>
            </a:pPr>
            <a:r>
              <a:rPr lang="it-IT" sz="2000" dirty="0" smtClean="0"/>
              <a:t>Riflettere sulle rigidità delle culture come prospettiva di un’analisi </a:t>
            </a:r>
          </a:p>
          <a:p>
            <a:pPr marL="0" indent="0">
              <a:buNone/>
            </a:pPr>
            <a:r>
              <a:rPr lang="it-IT" sz="2000" dirty="0"/>
              <a:t>c</a:t>
            </a:r>
            <a:r>
              <a:rPr lang="it-IT" sz="2000" dirty="0" smtClean="0"/>
              <a:t>ontrastiva che caratterizzi tutta la Scuola,</a:t>
            </a:r>
          </a:p>
          <a:p>
            <a:pPr marL="0" indent="0">
              <a:buNone/>
            </a:pPr>
            <a:r>
              <a:rPr lang="it-IT" sz="2000" dirty="0" smtClean="0"/>
              <a:t>Coinvolgere la comunità scolastica per tendere ad un pensiero critico.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232248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FALLIMENTI</a:t>
            </a:r>
            <a:b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E FATICHE</a:t>
            </a:r>
            <a:endParaRPr lang="it-IT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Il valore del fallimento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7645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Esempio  I bambini fanno i versi degli animali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50897" y="1700808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Avere l’impressione di fallire malgrado l’impegno</a:t>
            </a:r>
          </a:p>
          <a:p>
            <a:pPr marL="0" indent="0">
              <a:buNone/>
            </a:pPr>
            <a:r>
              <a:rPr lang="it-IT" sz="2000" dirty="0" smtClean="0"/>
              <a:t>Sintesi : un comportamento scorretto è da considerarsi un</a:t>
            </a:r>
          </a:p>
          <a:p>
            <a:pPr marL="0" indent="0">
              <a:buNone/>
            </a:pPr>
            <a:r>
              <a:rPr lang="it-IT" sz="2000" dirty="0"/>
              <a:t>f</a:t>
            </a:r>
            <a:r>
              <a:rPr lang="it-IT" sz="2000" dirty="0" smtClean="0"/>
              <a:t>allimento ? Forse ma succede e deve sollecitare una</a:t>
            </a:r>
          </a:p>
          <a:p>
            <a:pPr marL="0" indent="0">
              <a:buNone/>
            </a:pPr>
            <a:r>
              <a:rPr lang="it-IT" sz="2000" dirty="0"/>
              <a:t>r</a:t>
            </a:r>
            <a:r>
              <a:rPr lang="it-IT" sz="2000" dirty="0" smtClean="0"/>
              <a:t>iflessione</a:t>
            </a:r>
          </a:p>
          <a:p>
            <a:pPr marL="0" indent="0">
              <a:buNone/>
            </a:pPr>
            <a:r>
              <a:rPr lang="it-IT" sz="2000" dirty="0" smtClean="0"/>
              <a:t>Come : imparare ad accettare anche i fallimenti,</a:t>
            </a:r>
          </a:p>
          <a:p>
            <a:pPr marL="0" indent="0">
              <a:buNone/>
            </a:pPr>
            <a:r>
              <a:rPr lang="it-IT" sz="2000" dirty="0" smtClean="0"/>
              <a:t>Non temere il confronto con i colleghi,</a:t>
            </a:r>
          </a:p>
          <a:p>
            <a:pPr marL="0" indent="0">
              <a:buNone/>
            </a:pPr>
            <a:r>
              <a:rPr lang="it-IT" sz="2000" dirty="0" smtClean="0"/>
              <a:t>Chiedere agli altri</a:t>
            </a:r>
          </a:p>
          <a:p>
            <a:pPr marL="0" indent="0">
              <a:buNone/>
            </a:pPr>
            <a:r>
              <a:rPr lang="it-IT" sz="2000" dirty="0" smtClean="0"/>
              <a:t>Riflettersi negli altri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0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L’albergo perfetto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9071" y="2132856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Riflettere sula fatto che non esistono luoghi perfetti,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il pericolo esiste dappertutto !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20472" y="-243408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Quanta diversità !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36496" y="1412776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Avere tanta pazienza con la coscienza  della fatica estrema del lavoro del docente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232248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DULCIS </a:t>
            </a:r>
            <a:b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IN FUNDO</a:t>
            </a:r>
            <a:endParaRPr lang="it-IT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Esiste la classe modello?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L’AZIONE DELLA NOSTRA SCUOLA DEVE LIBERARE QUESTO TESORO E RENDERLO EVIDENTE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 dove partiamo?</a:t>
            </a:r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232248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FFFF00"/>
                </a:solidFill>
                <a:latin typeface="Bradley Hand ITC" pitchFamily="66" charset="0"/>
              </a:rPr>
              <a:t>ACER</a:t>
            </a:r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/>
            </a:r>
            <a:b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IN FUNDO</a:t>
            </a:r>
            <a:endParaRPr lang="it-IT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Dei bambini non si sa niente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60837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Non esiste una classe modello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0" y="21328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Sintesi : Considerare che anche classi apparentemente</a:t>
            </a:r>
          </a:p>
          <a:p>
            <a:pPr marL="0" indent="0">
              <a:buNone/>
            </a:pPr>
            <a:r>
              <a:rPr lang="it-IT" sz="2000" dirty="0" smtClean="0"/>
              <a:t> «</a:t>
            </a:r>
            <a:r>
              <a:rPr lang="it-IT" sz="2000" dirty="0" err="1" smtClean="0"/>
              <a:t>perfette»</a:t>
            </a:r>
            <a:r>
              <a:rPr lang="it-IT" sz="2000" dirty="0" err="1" smtClean="0"/>
              <a:t>possono</a:t>
            </a:r>
            <a:r>
              <a:rPr lang="it-IT" sz="2000" dirty="0" smtClean="0"/>
              <a:t> assumere atteggiamenti da bulli,</a:t>
            </a:r>
          </a:p>
          <a:p>
            <a:pPr marL="0" indent="0">
              <a:buNone/>
            </a:pPr>
            <a:r>
              <a:rPr lang="it-IT" sz="2000" dirty="0" smtClean="0"/>
              <a:t>emarginando compagni, creando club </a:t>
            </a:r>
            <a:r>
              <a:rPr lang="it-IT" sz="2000" dirty="0" err="1" smtClean="0"/>
              <a:t>segreti,prendendo</a:t>
            </a:r>
            <a:r>
              <a:rPr lang="it-IT" sz="2000" dirty="0" smtClean="0"/>
              <a:t> in </a:t>
            </a:r>
          </a:p>
          <a:p>
            <a:pPr marL="0" indent="0">
              <a:buNone/>
            </a:pPr>
            <a:r>
              <a:rPr lang="it-IT" sz="2000" dirty="0"/>
              <a:t>g</a:t>
            </a:r>
            <a:r>
              <a:rPr lang="it-IT" sz="2000" dirty="0" smtClean="0"/>
              <a:t>iro compagni</a:t>
            </a:r>
          </a:p>
          <a:p>
            <a:pPr marL="0" indent="0">
              <a:buNone/>
            </a:pPr>
            <a:r>
              <a:rPr lang="it-IT" sz="2000" dirty="0" smtClean="0"/>
              <a:t>Come : intervenire in modo fermo e deciso,</a:t>
            </a:r>
          </a:p>
          <a:p>
            <a:pPr marL="0" indent="0">
              <a:buNone/>
            </a:pPr>
            <a:r>
              <a:rPr lang="it-IT" sz="2000" dirty="0" smtClean="0"/>
              <a:t>Non indietreggiare di fronte ad atteggiamenti di esclusione,</a:t>
            </a:r>
          </a:p>
          <a:p>
            <a:pPr marL="0" indent="0">
              <a:buNone/>
            </a:pPr>
            <a:r>
              <a:rPr lang="it-IT" sz="2000" dirty="0" smtClean="0"/>
              <a:t>Chiedere la collaborazione della Scuola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232248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E ADESSO?</a:t>
            </a:r>
            <a:endParaRPr lang="it-IT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La strada continua, occorre costruire il modello per definire l’identità culturale della scuola con  nuova consapevolezza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64488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Andiamo in fondo al mare e recuperiamo il nostro tesoro</a:t>
            </a:r>
            <a:br>
              <a:rPr lang="it-IT" sz="2000" dirty="0" smtClean="0"/>
            </a:br>
            <a:r>
              <a:rPr lang="it-IT" sz="2000" dirty="0" smtClean="0"/>
              <a:t>senza paura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0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Sintesi : occorre costruire il modello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Come : Parlarne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Documentare i percorsi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rendere visibili gli interventi e i risultati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spiegare il « senso pedagogico» delle diverse esperienze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Perché sono tutte queste esperienze che contribuiscono a rappresentare</a:t>
            </a:r>
          </a:p>
          <a:p>
            <a:pPr marL="0" indent="0">
              <a:buNone/>
            </a:pPr>
            <a:r>
              <a:rPr lang="it-IT" sz="2000" dirty="0"/>
              <a:t>l</a:t>
            </a:r>
            <a:r>
              <a:rPr lang="it-IT" sz="2000" dirty="0" smtClean="0"/>
              <a:t>’identità culturale dell’</a:t>
            </a:r>
            <a:r>
              <a:rPr lang="it-IT" sz="2000" dirty="0" err="1" smtClean="0"/>
              <a:t>I.Comprensivo</a:t>
            </a:r>
            <a:r>
              <a:rPr lang="it-IT" sz="2000" dirty="0" smtClean="0"/>
              <a:t> Como Rebbio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232248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LA SCUOLA </a:t>
            </a:r>
            <a:b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MESSA IN DISCUSSIONE</a:t>
            </a:r>
            <a:endParaRPr lang="it-IT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Il modello tradizionale della scuola è ancora valido? </a:t>
            </a:r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55360" y="989856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Esempio bimbo </a:t>
            </a:r>
            <a:r>
              <a:rPr lang="it-IT" sz="2400" dirty="0" err="1" smtClean="0"/>
              <a:t>Sri</a:t>
            </a:r>
            <a:r>
              <a:rPr lang="it-IT" sz="2400" dirty="0" smtClean="0"/>
              <a:t> Lanka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55360" y="2332037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 tempi della scuola non corrispondono ai tempi dei</a:t>
            </a:r>
          </a:p>
          <a:p>
            <a:pPr marL="0" indent="0">
              <a:buNone/>
            </a:pPr>
            <a:r>
              <a:rPr lang="it-IT" sz="2000" dirty="0" smtClean="0"/>
              <a:t>      bambini</a:t>
            </a:r>
          </a:p>
          <a:p>
            <a:pPr marL="0" indent="0">
              <a:buNone/>
            </a:pPr>
            <a:r>
              <a:rPr lang="it-IT" sz="2000" dirty="0" smtClean="0"/>
              <a:t>Sintesi : Ripensare la temporalità della scuola </a:t>
            </a:r>
          </a:p>
          <a:p>
            <a:pPr marL="0" indent="0">
              <a:buNone/>
            </a:pPr>
            <a:r>
              <a:rPr lang="it-IT" sz="2000" dirty="0" smtClean="0"/>
              <a:t>Come :</a:t>
            </a:r>
          </a:p>
          <a:p>
            <a:pPr marL="0" indent="0">
              <a:buNone/>
            </a:pPr>
            <a:r>
              <a:rPr lang="it-IT" sz="2000" dirty="0" smtClean="0"/>
              <a:t> Recupero delle competenze con un modello misto tra</a:t>
            </a:r>
          </a:p>
          <a:p>
            <a:pPr marL="0" indent="0">
              <a:buNone/>
            </a:pPr>
            <a:r>
              <a:rPr lang="it-IT" sz="2000" dirty="0" smtClean="0"/>
              <a:t> ordini di scuola</a:t>
            </a:r>
          </a:p>
          <a:p>
            <a:pPr marL="0" indent="0">
              <a:buNone/>
            </a:pPr>
            <a:r>
              <a:rPr lang="it-IT" sz="2000" dirty="0" smtClean="0"/>
              <a:t> Progettare sul bambino «</a:t>
            </a:r>
            <a:r>
              <a:rPr lang="it-IT" sz="2000" dirty="0" err="1" smtClean="0"/>
              <a:t>malgrado»i</a:t>
            </a:r>
            <a:r>
              <a:rPr lang="it-IT" sz="2000" dirty="0" smtClean="0"/>
              <a:t> tempi</a:t>
            </a:r>
          </a:p>
          <a:p>
            <a:pPr marL="0" indent="0">
              <a:buNone/>
            </a:pPr>
            <a:r>
              <a:rPr lang="it-IT" sz="2000" dirty="0" smtClean="0"/>
              <a:t>Imparare  ad «abitare « il calendario</a:t>
            </a:r>
          </a:p>
          <a:p>
            <a:pPr marL="0" indent="0">
              <a:buNone/>
            </a:pP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72400" y="620688"/>
            <a:ext cx="8229600" cy="1143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M</a:t>
            </a:r>
            <a:r>
              <a:rPr lang="it-IT" sz="2000" dirty="0" smtClean="0"/>
              <a:t>ettere in discussione l’idea della rigidità della classe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44408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Sintesi : destrutturare la rigidità delle classi in trasversale e in verticale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documentandola e strutturandola in «modello»</a:t>
            </a:r>
          </a:p>
          <a:p>
            <a:pPr marL="0" indent="0">
              <a:buNone/>
            </a:pPr>
            <a:r>
              <a:rPr lang="it-IT" sz="2000" dirty="0" smtClean="0"/>
              <a:t>Come : rotazione delle classi in classi aperte almeno un giorno alla 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      settimana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28384" y="861763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Esempio  Fratelli d’Italia</a:t>
            </a:r>
            <a:br>
              <a:rPr lang="it-IT" sz="2000" dirty="0" smtClean="0"/>
            </a:br>
            <a:r>
              <a:rPr lang="it-IT" sz="2000" dirty="0" smtClean="0"/>
              <a:t>L’Italia raccontata dai bambini italiani ai compagni stranieri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96336" y="1916832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Valore istituzionale della Scuola come elemento di unitarietà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Sintesi : sottolineare l’aspetto dell’Istituzione come tutela delle diversità,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 senza </a:t>
            </a:r>
            <a:r>
              <a:rPr lang="it-IT" sz="2000" dirty="0" err="1" smtClean="0"/>
              <a:t>favoritismi.L’Istituzione</a:t>
            </a:r>
            <a:r>
              <a:rPr lang="it-IT" sz="2000" dirty="0" smtClean="0"/>
              <a:t> fa rispettare i diritti di </a:t>
            </a:r>
            <a:r>
              <a:rPr lang="it-IT" sz="2000" dirty="0" err="1" smtClean="0"/>
              <a:t>tutti,soprattutto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i più deboli.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Come : ribaltare la prospettiva nella presentazione dell’Italia senza 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nascondere le criticità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Far raccontare l’Italia ai bambini chiedendosi cosa vuol dire essere italiano,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essere comasco (si parte dall’Italia per arrivare al proprio territorio)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Favorire una riflessione sulle rispettive mappe di conoscenza </a:t>
            </a:r>
          </a:p>
          <a:p>
            <a:pPr marL="0" indent="0">
              <a:buNone/>
            </a:pPr>
            <a:r>
              <a:rPr lang="it-IT" sz="2000" dirty="0"/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232248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CULTURE </a:t>
            </a:r>
            <a:b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Bradley Hand ITC" pitchFamily="66" charset="0"/>
              </a:rPr>
              <a:t>E QUOTIDIANITÀ</a:t>
            </a:r>
            <a:endParaRPr lang="it-IT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Come il «magico» può favorire l’incontro tra culture</a:t>
            </a:r>
            <a:endParaRPr lang="it-IT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1106</Words>
  <Application>Microsoft Office PowerPoint</Application>
  <PresentationFormat>Presentazione su schermo (4:3)</PresentationFormat>
  <Paragraphs>158</Paragraphs>
  <Slides>33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7" baseType="lpstr">
      <vt:lpstr>Arial</vt:lpstr>
      <vt:lpstr>Bradley Hand ITC</vt:lpstr>
      <vt:lpstr>Calibri</vt:lpstr>
      <vt:lpstr>Tema di Office</vt:lpstr>
      <vt:lpstr>carta</vt:lpstr>
      <vt:lpstr>SITUAZIONE DI PARTENZA</vt:lpstr>
      <vt:lpstr>L’AZIONE DELLA NOSTRA SCUOLA DEVE LIBERARE QUESTO TESORO E RENDERLO EVIDENTE</vt:lpstr>
      <vt:lpstr>LA SCUOLA  MESSA IN DISCUSSIONE</vt:lpstr>
      <vt:lpstr>Esempio bimbo Sri Lanka</vt:lpstr>
      <vt:lpstr>Mettere in discussione l’idea della rigidità della classe</vt:lpstr>
      <vt:lpstr>Esempio  Fratelli d’Italia L’Italia raccontata dai bambini italiani ai compagni stranieri</vt:lpstr>
      <vt:lpstr>Presentazione standard di PowerPoint</vt:lpstr>
      <vt:lpstr>CULTURE  E QUOTIDIANITÀ</vt:lpstr>
      <vt:lpstr>Esempio del topino dei denti</vt:lpstr>
      <vt:lpstr>Esempio della preghiera</vt:lpstr>
      <vt:lpstr>Esempio «Il viaggio di Ulisse»</vt:lpstr>
      <vt:lpstr>Disabilità e origine straniera</vt:lpstr>
      <vt:lpstr>INDIVIDUALIZZAZIONE DELLA DIDATTICA</vt:lpstr>
      <vt:lpstr>Esempio del bimbo e la musica</vt:lpstr>
      <vt:lpstr>Progetto ricette</vt:lpstr>
      <vt:lpstr>Esempio bambino autistico</vt:lpstr>
      <vt:lpstr>I Disturbatori</vt:lpstr>
      <vt:lpstr>LA COLLEGIALITA’</vt:lpstr>
      <vt:lpstr>Collegialità come condivisione e sostegno morale Collegialità come unione di fronte alle famiglie ma sana conflittualità all’interno dei Consigli  e dei Collegi per la ricerca di soluzioni</vt:lpstr>
      <vt:lpstr>Esempio» L’isola del tempo perso»</vt:lpstr>
      <vt:lpstr>LE EMOZIONI</vt:lpstr>
      <vt:lpstr>Esempio «La nascita»</vt:lpstr>
      <vt:lpstr>Esempio del velo islamico</vt:lpstr>
      <vt:lpstr>FALLIMENTI E FATICHE</vt:lpstr>
      <vt:lpstr>Esempio  I bambini fanno i versi degli animali </vt:lpstr>
      <vt:lpstr>L’albergo perfetto</vt:lpstr>
      <vt:lpstr>Quanta diversità !</vt:lpstr>
      <vt:lpstr>DULCIS  IN FUNDO</vt:lpstr>
      <vt:lpstr>ACER IN FUNDO</vt:lpstr>
      <vt:lpstr>Non esiste una classe modello</vt:lpstr>
      <vt:lpstr>E ADESSO?</vt:lpstr>
      <vt:lpstr>Andiamo in fondo al mare e recuperiamo il nostro tesoro senza paura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SCUOLA  MESSA IN DISCUSSIONE</dc:title>
  <dc:creator>pc</dc:creator>
  <cp:lastModifiedBy>Dirigente_ICRebbio</cp:lastModifiedBy>
  <cp:revision>68</cp:revision>
  <dcterms:created xsi:type="dcterms:W3CDTF">2016-02-18T17:54:47Z</dcterms:created>
  <dcterms:modified xsi:type="dcterms:W3CDTF">2016-04-18T21:31:27Z</dcterms:modified>
</cp:coreProperties>
</file>