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99CCFF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A5A0C-89EC-4422-B044-F915095D8C42}" type="datetimeFigureOut">
              <a:rPr lang="it-IT" smtClean="0"/>
              <a:pPr/>
              <a:t>18/08/2020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01072-F9B9-4B5F-9981-67378A21B10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A5A0C-89EC-4422-B044-F915095D8C42}" type="datetimeFigureOut">
              <a:rPr lang="it-IT" smtClean="0"/>
              <a:pPr/>
              <a:t>18/08/2020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01072-F9B9-4B5F-9981-67378A21B10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A5A0C-89EC-4422-B044-F915095D8C42}" type="datetimeFigureOut">
              <a:rPr lang="it-IT" smtClean="0"/>
              <a:pPr/>
              <a:t>18/08/2020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01072-F9B9-4B5F-9981-67378A21B10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A5A0C-89EC-4422-B044-F915095D8C42}" type="datetimeFigureOut">
              <a:rPr lang="it-IT" smtClean="0"/>
              <a:pPr/>
              <a:t>18/08/2020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01072-F9B9-4B5F-9981-67378A21B10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A5A0C-89EC-4422-B044-F915095D8C42}" type="datetimeFigureOut">
              <a:rPr lang="it-IT" smtClean="0"/>
              <a:pPr/>
              <a:t>18/08/2020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01072-F9B9-4B5F-9981-67378A21B10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A5A0C-89EC-4422-B044-F915095D8C42}" type="datetimeFigureOut">
              <a:rPr lang="it-IT" smtClean="0"/>
              <a:pPr/>
              <a:t>18/08/2020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01072-F9B9-4B5F-9981-67378A21B10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A5A0C-89EC-4422-B044-F915095D8C42}" type="datetimeFigureOut">
              <a:rPr lang="it-IT" smtClean="0"/>
              <a:pPr/>
              <a:t>18/08/2020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01072-F9B9-4B5F-9981-67378A21B10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A5A0C-89EC-4422-B044-F915095D8C42}" type="datetimeFigureOut">
              <a:rPr lang="it-IT" smtClean="0"/>
              <a:pPr/>
              <a:t>18/08/2020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01072-F9B9-4B5F-9981-67378A21B10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A5A0C-89EC-4422-B044-F915095D8C42}" type="datetimeFigureOut">
              <a:rPr lang="it-IT" smtClean="0"/>
              <a:pPr/>
              <a:t>18/08/2020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01072-F9B9-4B5F-9981-67378A21B10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A5A0C-89EC-4422-B044-F915095D8C42}" type="datetimeFigureOut">
              <a:rPr lang="it-IT" smtClean="0"/>
              <a:pPr/>
              <a:t>18/08/2020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01072-F9B9-4B5F-9981-67378A21B10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A5A0C-89EC-4422-B044-F915095D8C42}" type="datetimeFigureOut">
              <a:rPr lang="it-IT" smtClean="0"/>
              <a:pPr/>
              <a:t>18/08/2020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01072-F9B9-4B5F-9981-67378A21B10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6A5A0C-89EC-4422-B044-F915095D8C42}" type="datetimeFigureOut">
              <a:rPr lang="it-IT" smtClean="0"/>
              <a:pPr/>
              <a:t>18/08/2020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01072-F9B9-4B5F-9981-67378A21B106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0" y="0"/>
            <a:ext cx="9144000" cy="332656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Rettangolo 4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t-IT" sz="900" dirty="0"/>
          </a:p>
        </p:txBody>
      </p:sp>
      <p:sp>
        <p:nvSpPr>
          <p:cNvPr id="6" name="Rettangolo 5"/>
          <p:cNvSpPr/>
          <p:nvPr/>
        </p:nvSpPr>
        <p:spPr>
          <a:xfrm>
            <a:off x="0" y="332656"/>
            <a:ext cx="323528" cy="6192688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 anchorCtr="0"/>
          <a:lstStyle/>
          <a:p>
            <a:r>
              <a:rPr lang="it-IT" sz="900" b="1" dirty="0" smtClean="0"/>
              <a:t>Rev. 00 data di </a:t>
            </a:r>
            <a:r>
              <a:rPr lang="it-IT" sz="900" b="1" dirty="0" err="1" smtClean="0"/>
              <a:t>aggiornamneto</a:t>
            </a:r>
            <a:r>
              <a:rPr lang="it-IT" sz="900" b="1" dirty="0" smtClean="0"/>
              <a:t> 14/08/2020</a:t>
            </a:r>
            <a:endParaRPr lang="it-IT" sz="900" b="1" dirty="0"/>
          </a:p>
        </p:txBody>
      </p:sp>
      <p:sp>
        <p:nvSpPr>
          <p:cNvPr id="7" name="Rettangolo 6"/>
          <p:cNvSpPr/>
          <p:nvPr/>
        </p:nvSpPr>
        <p:spPr>
          <a:xfrm>
            <a:off x="8820472" y="332656"/>
            <a:ext cx="323528" cy="6192688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CasellaDiTesto 7"/>
          <p:cNvSpPr txBox="1"/>
          <p:nvPr/>
        </p:nvSpPr>
        <p:spPr>
          <a:xfrm>
            <a:off x="107504" y="0"/>
            <a:ext cx="8712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INDICAZIONI OPERATIVE  per il personale  DOCENTE e NON DOCENTE </a:t>
            </a:r>
            <a:endParaRPr lang="it-IT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323528" y="365755"/>
            <a:ext cx="6120680" cy="78483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it-IT" sz="1500" b="1" dirty="0" smtClean="0"/>
              <a:t>1. </a:t>
            </a:r>
            <a:r>
              <a:rPr lang="it-IT" sz="1500" dirty="0" smtClean="0"/>
              <a:t>Arriva alla postazione indicata nell’appuntamento, all’orario giusto, non prima,  per evitare assembramenti. </a:t>
            </a:r>
          </a:p>
          <a:p>
            <a:pPr algn="just"/>
            <a:r>
              <a:rPr lang="it-IT" sz="1500" dirty="0" smtClean="0"/>
              <a:t>Segui le indicazioni della cartellonistica e dei volontari per parcheggiare.</a:t>
            </a:r>
            <a:endParaRPr lang="it-IT" sz="1500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827584" y="1124744"/>
            <a:ext cx="6048672" cy="7848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it-IT" sz="1500" b="1" dirty="0"/>
              <a:t>2</a:t>
            </a:r>
            <a:r>
              <a:rPr lang="it-IT" sz="1500" b="1" dirty="0" smtClean="0"/>
              <a:t>. </a:t>
            </a:r>
            <a:r>
              <a:rPr lang="it-IT" sz="1500" dirty="0" smtClean="0"/>
              <a:t>Anche se stai all’aperto, indossa correttamente la mascherina chirurgica e mantieni le distanze! Se non hai la mascherina, chiedila al volontario presente.</a:t>
            </a:r>
            <a:endParaRPr lang="it-IT" sz="1500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1331640" y="1916832"/>
            <a:ext cx="6264696" cy="1015663"/>
          </a:xfrm>
          <a:prstGeom prst="rect">
            <a:avLst/>
          </a:prstGeom>
          <a:solidFill>
            <a:srgbClr val="FFCC99"/>
          </a:solidFill>
        </p:spPr>
        <p:txBody>
          <a:bodyPr wrap="square" rtlCol="0">
            <a:spAutoFit/>
          </a:bodyPr>
          <a:lstStyle/>
          <a:p>
            <a:pPr algn="just"/>
            <a:r>
              <a:rPr lang="it-IT" sz="1500" b="1" dirty="0" smtClean="0"/>
              <a:t>3. </a:t>
            </a:r>
            <a:r>
              <a:rPr lang="it-IT" sz="1500" dirty="0" smtClean="0"/>
              <a:t>Rilevazione della temperatura corporea mediante </a:t>
            </a:r>
            <a:r>
              <a:rPr lang="it-IT" sz="1500" dirty="0" err="1" smtClean="0"/>
              <a:t>termoscanner</a:t>
            </a:r>
            <a:r>
              <a:rPr lang="it-IT" sz="1500" dirty="0" smtClean="0"/>
              <a:t>: se è inferiore a 37.5 C puoi procedere, se è uguale o superiore, sarai subito sottoposto a tampone nasale, senza esecuzione del test rapido, dopo accettazione amministrativa.  </a:t>
            </a:r>
            <a:endParaRPr lang="it-IT" sz="1500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1763688" y="2924944"/>
            <a:ext cx="6552728" cy="1015663"/>
          </a:xfrm>
          <a:prstGeom prst="rect">
            <a:avLst/>
          </a:prstGeom>
          <a:solidFill>
            <a:srgbClr val="99CCFF"/>
          </a:solidFill>
        </p:spPr>
        <p:txBody>
          <a:bodyPr wrap="square" rtlCol="0">
            <a:spAutoFit/>
          </a:bodyPr>
          <a:lstStyle/>
          <a:p>
            <a:pPr algn="just"/>
            <a:r>
              <a:rPr lang="it-IT" sz="1500" b="1" dirty="0" smtClean="0"/>
              <a:t>4. </a:t>
            </a:r>
            <a:r>
              <a:rPr lang="it-IT" sz="1500" dirty="0" smtClean="0"/>
              <a:t>Consegna al personale dell’accettazione, l’informativa e il modulo di consenso al trattamento dei dati e al test rapido, compilati e firmati. Ritira il test contrassegnato dal codice univoco e prosegui verso la postazione di prelievo, mantenendo le distanze e la mascherina.</a:t>
            </a:r>
            <a:endParaRPr lang="it-IT" sz="1500" dirty="0"/>
          </a:p>
        </p:txBody>
      </p:sp>
      <p:sp>
        <p:nvSpPr>
          <p:cNvPr id="13" name="CasellaDiTesto 12"/>
          <p:cNvSpPr txBox="1"/>
          <p:nvPr/>
        </p:nvSpPr>
        <p:spPr>
          <a:xfrm>
            <a:off x="2267744" y="3933056"/>
            <a:ext cx="6264696" cy="1015663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just"/>
            <a:r>
              <a:rPr lang="it-IT" sz="1500" b="1" dirty="0"/>
              <a:t>5</a:t>
            </a:r>
            <a:r>
              <a:rPr lang="it-IT" sz="1500" b="1" dirty="0" smtClean="0"/>
              <a:t>. </a:t>
            </a:r>
            <a:r>
              <a:rPr lang="it-IT" sz="1500" dirty="0" smtClean="0"/>
              <a:t>L’infermiere ti disinfetta il dito su cui effettua poi  la piccola puntura per prelevare una goccia di sangue ed </a:t>
            </a:r>
            <a:r>
              <a:rPr lang="it-IT" sz="1500" dirty="0"/>
              <a:t>e</a:t>
            </a:r>
            <a:r>
              <a:rPr lang="it-IT" sz="1500" dirty="0" smtClean="0"/>
              <a:t>segue il test: tu poi ritorna nella sala d’attesa o nelle aree esterne mentre aspetti. Il medico ti comunicherà il risultato. </a:t>
            </a:r>
            <a:endParaRPr lang="it-IT" sz="1500" dirty="0"/>
          </a:p>
        </p:txBody>
      </p:sp>
      <p:sp>
        <p:nvSpPr>
          <p:cNvPr id="15" name="CasellaDiTesto 14"/>
          <p:cNvSpPr txBox="1"/>
          <p:nvPr/>
        </p:nvSpPr>
        <p:spPr>
          <a:xfrm>
            <a:off x="251520" y="4869160"/>
            <a:ext cx="8568952" cy="193899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sz="1500" dirty="0" smtClean="0"/>
              <a:t>Test </a:t>
            </a:r>
            <a:r>
              <a:rPr lang="it-IT" sz="1500" b="1" dirty="0" smtClean="0"/>
              <a:t>NEGATIVO</a:t>
            </a:r>
            <a:r>
              <a:rPr lang="it-IT" sz="1500" dirty="0" smtClean="0"/>
              <a:t>: puoi tornare alle normali attività quotidiane</a:t>
            </a:r>
          </a:p>
          <a:p>
            <a:r>
              <a:rPr lang="it-IT" sz="1500" dirty="0" smtClean="0"/>
              <a:t>Test </a:t>
            </a:r>
            <a:r>
              <a:rPr lang="it-IT" sz="1500" b="1" dirty="0" smtClean="0"/>
              <a:t>POSITIVO</a:t>
            </a:r>
            <a:r>
              <a:rPr lang="it-IT" sz="1500" dirty="0" smtClean="0"/>
              <a:t>: Il medico effettua il tampone nasale, dopo che hai letto l’Informativa sull’isolamento fiduciario e firmato il Consenso Informato che ti verrà consegnato </a:t>
            </a:r>
            <a:r>
              <a:rPr lang="it-IT" sz="1500" smtClean="0"/>
              <a:t>dal personale, </a:t>
            </a:r>
            <a:r>
              <a:rPr lang="it-IT" sz="1500" dirty="0" smtClean="0"/>
              <a:t>una copia per te e una per ATS. </a:t>
            </a:r>
            <a:br>
              <a:rPr lang="it-IT" sz="1500" dirty="0" smtClean="0"/>
            </a:br>
            <a:r>
              <a:rPr lang="it-IT" sz="1500" dirty="0" smtClean="0"/>
              <a:t>L’esito del tampone verrà inviato a te e al tuo medico curante entro 72 ore circa. Nell’attesa dell’esito, devi mantenere l’isolamento domiciliare dai tuoi famigliari per prevenire una possibile diffusione della malattia. </a:t>
            </a:r>
          </a:p>
          <a:p>
            <a:pPr algn="just"/>
            <a:r>
              <a:rPr lang="it-IT" sz="1500" b="1" dirty="0" smtClean="0"/>
              <a:t>Gli esiti del Test Rapido e dell’eventuale tampone saranno inviati per mail a te e al tuo Medico curante da ATS.</a:t>
            </a:r>
            <a:endParaRPr lang="it-IT" sz="15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312</Words>
  <Application>Microsoft Office PowerPoint</Application>
  <PresentationFormat>Presentazione su schermo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curionic</dc:creator>
  <cp:lastModifiedBy>Segreteria1</cp:lastModifiedBy>
  <cp:revision>8</cp:revision>
  <dcterms:created xsi:type="dcterms:W3CDTF">2020-08-14T11:44:17Z</dcterms:created>
  <dcterms:modified xsi:type="dcterms:W3CDTF">2020-08-18T08:31:47Z</dcterms:modified>
</cp:coreProperties>
</file>