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AFEBB-35B6-421B-A10F-66B4FFC3ACF4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F30F-A40E-4FA7-AD25-3285468A1D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1615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Tutti gli alunni svolgeranno le attività nei loro plessi 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F30F-A40E-4FA7-AD25-3285468A1DB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002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L’organizzazione dell’orario con l’individuazione dei</a:t>
            </a:r>
            <a:r>
              <a:rPr lang="it-IT" baseline="0" dirty="0" smtClean="0"/>
              <a:t> moduli disciplinari a 55mn/60mn sarà presentata  e deliberata dagli Organi </a:t>
            </a:r>
            <a:r>
              <a:rPr lang="it-IT" baseline="0" dirty="0" err="1" smtClean="0"/>
              <a:t>collegiali.Sarà</a:t>
            </a:r>
            <a:r>
              <a:rPr lang="it-IT" baseline="0" dirty="0" smtClean="0"/>
              <a:t> comunicata con </a:t>
            </a:r>
            <a:r>
              <a:rPr lang="it-IT" baseline="0" smtClean="0"/>
              <a:t>specifica circolare.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2F30F-A40E-4FA7-AD25-3285468A1DB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605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67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50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5630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506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05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798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3602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021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93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400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73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47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48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79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30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17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587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25804C-209E-41ED-9876-A7B24D6BB855}" type="datetimeFigureOut">
              <a:rPr lang="it-IT" smtClean="0"/>
              <a:t>10/08/2020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6E708-1005-4A9C-A54E-ADF9AD08BF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846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ORGANIZZAZIONE DIDATTICA</a:t>
            </a:r>
            <a:br>
              <a:rPr lang="it-IT" dirty="0" smtClean="0"/>
            </a:br>
            <a:r>
              <a:rPr lang="it-IT" dirty="0" smtClean="0"/>
              <a:t>2020-2021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Istituto comprensivo </a:t>
            </a:r>
            <a:r>
              <a:rPr lang="it-IT" dirty="0" err="1" smtClean="0"/>
              <a:t>como</a:t>
            </a:r>
            <a:r>
              <a:rPr lang="it-IT" dirty="0" smtClean="0"/>
              <a:t> rebbio</a:t>
            </a:r>
          </a:p>
          <a:p>
            <a:r>
              <a:rPr lang="it-IT" dirty="0" smtClean="0"/>
              <a:t>Inizio anno scolastico    7 settembre  scuola dell’infanzia</a:t>
            </a:r>
          </a:p>
          <a:p>
            <a:r>
              <a:rPr lang="it-IT" dirty="0" smtClean="0"/>
              <a:t>                                                14 settembre   scuola primaria e secondaria di i grado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3181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nuove regole</a:t>
            </a:r>
            <a:br>
              <a:rPr lang="it-IT" dirty="0" smtClean="0"/>
            </a:br>
            <a:r>
              <a:rPr lang="it-IT" dirty="0" smtClean="0"/>
              <a:t>per una scuola in sicurezza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1. rispettare il distanziamento fisico</a:t>
            </a:r>
          </a:p>
          <a:p>
            <a:r>
              <a:rPr lang="it-IT" dirty="0" smtClean="0"/>
              <a:t>2.lavarsi  frequente delle mani</a:t>
            </a:r>
          </a:p>
          <a:p>
            <a:r>
              <a:rPr lang="it-IT" dirty="0" smtClean="0"/>
              <a:t>3.salutare senza toccarsi </a:t>
            </a:r>
          </a:p>
          <a:p>
            <a:r>
              <a:rPr lang="it-IT" dirty="0" smtClean="0"/>
              <a:t>4.tossire o starnutire nel fazzoletto o nel gomito</a:t>
            </a:r>
          </a:p>
          <a:p>
            <a:r>
              <a:rPr lang="it-IT" dirty="0" smtClean="0"/>
              <a:t>5.utilizzare i dispositivi di protezione individuale</a:t>
            </a:r>
          </a:p>
          <a:p>
            <a:r>
              <a:rPr lang="it-IT" dirty="0" smtClean="0"/>
              <a:t>6.igienizzare e sanificare  tutti gli spazi scolastici</a:t>
            </a:r>
          </a:p>
          <a:p>
            <a:r>
              <a:rPr lang="it-IT" dirty="0" smtClean="0"/>
              <a:t>7.rispettare le regole di entrata e di uscita </a:t>
            </a:r>
          </a:p>
          <a:p>
            <a:r>
              <a:rPr lang="it-IT" dirty="0" smtClean="0"/>
              <a:t>8.rispettare gli orari e i tempi</a:t>
            </a:r>
          </a:p>
          <a:p>
            <a:r>
              <a:rPr lang="it-IT" dirty="0" smtClean="0"/>
              <a:t>9.avere consapevolezza e senso di responsabilità </a:t>
            </a:r>
          </a:p>
          <a:p>
            <a:r>
              <a:rPr lang="it-IT" dirty="0" smtClean="0"/>
              <a:t>10. limitare il movimento negli spazi comuni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529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spazi e le classi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Entrate /uscite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smtClean="0"/>
              <a:t>Ingressi e uscite diversificati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smtClean="0"/>
              <a:t>Orari scaglionati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smtClean="0"/>
              <a:t>Segnaletica dedicata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 smtClean="0"/>
              <a:t>Percorsi  segnalati</a:t>
            </a:r>
            <a:endParaRPr lang="it-IT" sz="180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Classi 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Tutte le classi in presenza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Bagni </a:t>
            </a:r>
            <a:r>
              <a:rPr lang="it-IT" sz="1800" dirty="0"/>
              <a:t> </a:t>
            </a:r>
            <a:r>
              <a:rPr lang="it-IT" sz="1800" dirty="0" smtClean="0"/>
              <a:t>con accesso controllato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Spazi intervallo dedicati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800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 smtClean="0"/>
              <a:t>Spazi flessibili</a:t>
            </a:r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Aule polifunzionali</a:t>
            </a:r>
            <a:endParaRPr lang="it-IT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Spazi per piccoli gruppi delimitati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Palestre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Giardini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Laboratori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Anfiteatri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800" dirty="0" smtClean="0"/>
              <a:t>Aula magna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66307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smtClean="0"/>
              <a:t>ORGANIZZAZIONE ORARIA</a:t>
            </a:r>
            <a:br>
              <a:rPr lang="it-IT" sz="2000" dirty="0" smtClean="0"/>
            </a:br>
            <a:r>
              <a:rPr lang="it-IT" sz="2000" dirty="0" smtClean="0"/>
              <a:t>dal </a:t>
            </a:r>
            <a:r>
              <a:rPr lang="it-IT" sz="2000" dirty="0" err="1" smtClean="0"/>
              <a:t>lunedi</a:t>
            </a:r>
            <a:r>
              <a:rPr lang="it-IT" sz="2000" dirty="0" smtClean="0"/>
              <a:t> al </a:t>
            </a:r>
            <a:r>
              <a:rPr lang="it-IT" sz="2000" dirty="0" err="1" smtClean="0"/>
              <a:t>venerdi</a:t>
            </a:r>
            <a:r>
              <a:rPr lang="it-IT" sz="2000" dirty="0" smtClean="0"/>
              <a:t>  </a:t>
            </a:r>
            <a:br>
              <a:rPr lang="it-IT" sz="2000" dirty="0" smtClean="0"/>
            </a:br>
            <a:endParaRPr lang="it-IT" sz="2000" dirty="0"/>
          </a:p>
        </p:txBody>
      </p:sp>
      <p:sp>
        <p:nvSpPr>
          <p:cNvPr id="29" name="Segnaposto testo 2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000" dirty="0" smtClean="0"/>
              <a:t>scuola dell’infanzia</a:t>
            </a:r>
            <a:endParaRPr lang="it-IT" sz="2000" dirty="0"/>
          </a:p>
        </p:txBody>
      </p:sp>
      <p:sp>
        <p:nvSpPr>
          <p:cNvPr id="32" name="Segnaposto testo 31"/>
          <p:cNvSpPr>
            <a:spLocks noGrp="1"/>
          </p:cNvSpPr>
          <p:nvPr>
            <p:ph type="body" sz="half" idx="15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Attività didattiche dalle ore 7,50 alle ore 16,00</a:t>
            </a:r>
          </a:p>
          <a:p>
            <a:r>
              <a:rPr lang="it-IT" dirty="0" smtClean="0"/>
              <a:t>Attività per gruppi delimitati in spazi dedicati</a:t>
            </a:r>
          </a:p>
          <a:p>
            <a:r>
              <a:rPr lang="it-IT" dirty="0" smtClean="0"/>
              <a:t>Attività didattiche all’aperto (quando possibile)</a:t>
            </a:r>
          </a:p>
          <a:p>
            <a:r>
              <a:rPr lang="it-IT" dirty="0" smtClean="0"/>
              <a:t>Entrate scaglionate  dalle ore 7,50 alle ore 9,00</a:t>
            </a:r>
          </a:p>
          <a:p>
            <a:r>
              <a:rPr lang="it-IT" dirty="0" smtClean="0"/>
              <a:t>Uscite scaglionate  con ingressi diversificati  </a:t>
            </a:r>
          </a:p>
          <a:p>
            <a:r>
              <a:rPr lang="it-IT" dirty="0" smtClean="0"/>
              <a:t>Mensa  doppio/triplo turno</a:t>
            </a:r>
          </a:p>
          <a:p>
            <a:r>
              <a:rPr lang="it-IT" dirty="0"/>
              <a:t>S</a:t>
            </a:r>
            <a:r>
              <a:rPr lang="it-IT" dirty="0" smtClean="0"/>
              <a:t>ervizio attivato di </a:t>
            </a:r>
            <a:r>
              <a:rPr lang="it-IT" dirty="0" err="1" smtClean="0"/>
              <a:t>pre</a:t>
            </a:r>
            <a:r>
              <a:rPr lang="it-IT" dirty="0" smtClean="0"/>
              <a:t>/post scuola a richiesta</a:t>
            </a:r>
          </a:p>
          <a:p>
            <a:endParaRPr lang="it-IT" dirty="0"/>
          </a:p>
        </p:txBody>
      </p:sp>
      <p:sp>
        <p:nvSpPr>
          <p:cNvPr id="30" name="Segnaposto testo 2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sz="2000" dirty="0" smtClean="0"/>
              <a:t>Scuola primaria</a:t>
            </a:r>
            <a:endParaRPr lang="it-IT" sz="2000" dirty="0"/>
          </a:p>
        </p:txBody>
      </p:sp>
      <p:sp>
        <p:nvSpPr>
          <p:cNvPr id="33" name="Segnaposto testo 32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Attività didattiche dalle ore 8,15  /8,30  </a:t>
            </a:r>
          </a:p>
          <a:p>
            <a:r>
              <a:rPr lang="it-IT" dirty="0" smtClean="0"/>
              <a:t>Entrate scaglionate ore 8,15 e ore 8,30  </a:t>
            </a:r>
          </a:p>
          <a:p>
            <a:r>
              <a:rPr lang="it-IT" dirty="0" smtClean="0"/>
              <a:t>Uscite scaglionate</a:t>
            </a:r>
          </a:p>
          <a:p>
            <a:r>
              <a:rPr lang="it-IT" dirty="0" smtClean="0"/>
              <a:t>Entrate ed uscite da ingressi differenziati </a:t>
            </a:r>
          </a:p>
          <a:p>
            <a:r>
              <a:rPr lang="it-IT" dirty="0" smtClean="0"/>
              <a:t>Mensa  doppio turno</a:t>
            </a:r>
          </a:p>
          <a:p>
            <a:r>
              <a:rPr lang="it-IT" dirty="0" err="1" smtClean="0"/>
              <a:t>Pre</a:t>
            </a:r>
            <a:r>
              <a:rPr lang="it-IT" dirty="0" smtClean="0"/>
              <a:t>/post scuola in spazi dedicati</a:t>
            </a:r>
          </a:p>
          <a:p>
            <a:r>
              <a:rPr lang="it-IT" dirty="0" smtClean="0"/>
              <a:t>Attività all’aperto in spazi definiti</a:t>
            </a:r>
            <a:endParaRPr lang="it-IT" dirty="0"/>
          </a:p>
        </p:txBody>
      </p:sp>
      <p:sp>
        <p:nvSpPr>
          <p:cNvPr id="31" name="Segnaposto testo 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sz="2000" dirty="0" smtClean="0"/>
              <a:t>Scuola secondaria</a:t>
            </a:r>
            <a:endParaRPr lang="it-IT" sz="2000" dirty="0"/>
          </a:p>
        </p:txBody>
      </p:sp>
      <p:sp>
        <p:nvSpPr>
          <p:cNvPr id="34" name="Segnaposto testo 33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it-IT" dirty="0" smtClean="0"/>
              <a:t>Attività didattiche dalle ore 8,00 /8,10 </a:t>
            </a:r>
          </a:p>
          <a:p>
            <a:r>
              <a:rPr lang="it-IT" dirty="0" smtClean="0"/>
              <a:t>Due pause per ogni classe con orari differenziati</a:t>
            </a:r>
          </a:p>
          <a:p>
            <a:r>
              <a:rPr lang="it-IT" dirty="0" smtClean="0"/>
              <a:t>Entrate ed uscite scaglionate da ingressi differenziati</a:t>
            </a:r>
          </a:p>
          <a:p>
            <a:r>
              <a:rPr lang="it-IT" dirty="0" smtClean="0"/>
              <a:t>Mensa per modulo 36 ore </a:t>
            </a:r>
          </a:p>
          <a:p>
            <a:r>
              <a:rPr lang="it-IT" dirty="0" smtClean="0"/>
              <a:t>Attività motorie all’aperto , quando possibile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8195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 smtClean="0"/>
              <a:t>Le cinque regole per il rientro in sicurezza a scuola</a:t>
            </a:r>
            <a:br>
              <a:rPr lang="it-IT" sz="2400" dirty="0" smtClean="0"/>
            </a:br>
            <a:r>
              <a:rPr lang="it-IT" sz="2400" dirty="0" smtClean="0"/>
              <a:t>Torniamo a scuola più </a:t>
            </a:r>
            <a:r>
              <a:rPr lang="it-IT" sz="2400" u="sng" dirty="0" smtClean="0"/>
              <a:t>consapevoli </a:t>
            </a:r>
            <a:r>
              <a:rPr lang="it-IT" sz="2400" dirty="0" smtClean="0"/>
              <a:t>e </a:t>
            </a:r>
            <a:r>
              <a:rPr lang="it-IT" sz="2400" u="sng" dirty="0" smtClean="0"/>
              <a:t>responsabili</a:t>
            </a:r>
            <a:r>
              <a:rPr lang="it-IT" sz="2400" dirty="0" smtClean="0"/>
              <a:t>: insieme possiamo proteggerci tutti</a:t>
            </a:r>
            <a:endParaRPr lang="it-IT" sz="2400" dirty="0"/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1. Se hai sintomi di infezioni respiratorie (</a:t>
            </a:r>
            <a:r>
              <a:rPr lang="it-IT" dirty="0" err="1" smtClean="0"/>
              <a:t>febbre,tosse,raffreddore</a:t>
            </a:r>
            <a:r>
              <a:rPr lang="it-IT" dirty="0" smtClean="0"/>
              <a:t>) parlane subito con i tuoi genitori e NON venire a scuola</a:t>
            </a:r>
          </a:p>
          <a:p>
            <a:r>
              <a:rPr lang="it-IT" dirty="0" smtClean="0"/>
              <a:t>2.Quando sei a scuola indossa una mascherina, anche di stoffa, per la protezione del naso e della bocca</a:t>
            </a:r>
          </a:p>
          <a:p>
            <a:r>
              <a:rPr lang="it-IT" dirty="0" smtClean="0"/>
              <a:t>3.Segui le indicazioni degli insegnanti e rispetta la segnaletica</a:t>
            </a:r>
          </a:p>
          <a:p>
            <a:r>
              <a:rPr lang="it-IT" dirty="0" smtClean="0"/>
              <a:t>4.Mantieni  sempre la distanza di 1 metro,  evita gli assembramenti (soprattutto in entrata e in uscita) e il contatto fisico con i compagni</a:t>
            </a:r>
          </a:p>
          <a:p>
            <a:r>
              <a:rPr lang="it-IT" dirty="0" smtClean="0"/>
              <a:t>5.Lava frequentemente le mani o usa gli appositi dispenser per tenerle </a:t>
            </a:r>
            <a:r>
              <a:rPr lang="it-IT" dirty="0" err="1" smtClean="0"/>
              <a:t>pulite;evita</a:t>
            </a:r>
            <a:r>
              <a:rPr lang="it-IT" dirty="0" smtClean="0"/>
              <a:t> di toccarti il viso e la mascherina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62549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Offerta formativa </a:t>
            </a:r>
            <a:br>
              <a:rPr lang="it-IT" dirty="0" smtClean="0"/>
            </a:br>
            <a:r>
              <a:rPr lang="it-IT" dirty="0" err="1" smtClean="0"/>
              <a:t>a.s.</a:t>
            </a:r>
            <a:r>
              <a:rPr lang="it-IT" dirty="0" smtClean="0"/>
              <a:t> 2020/21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accoglienza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it-IT" dirty="0" smtClean="0"/>
              <a:t>Tutte le attività di accoglienza delle classi prime saranno regolarmente svolte con le procedure di sicurezza 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Scuola primaria: </a:t>
            </a:r>
            <a:r>
              <a:rPr lang="it-IT" dirty="0" err="1" smtClean="0"/>
              <a:t>giovedi</a:t>
            </a:r>
            <a:r>
              <a:rPr lang="it-IT" dirty="0" smtClean="0"/>
              <a:t> 10 e </a:t>
            </a:r>
            <a:r>
              <a:rPr lang="it-IT" dirty="0" err="1" smtClean="0"/>
              <a:t>venerdi</a:t>
            </a:r>
            <a:r>
              <a:rPr lang="it-IT" dirty="0" smtClean="0"/>
              <a:t> 11 settembre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Scuola secondaria : </a:t>
            </a:r>
            <a:r>
              <a:rPr lang="it-IT" dirty="0" err="1" smtClean="0"/>
              <a:t>Martedi</a:t>
            </a:r>
            <a:r>
              <a:rPr lang="it-IT" dirty="0" smtClean="0"/>
              <a:t> 8 e </a:t>
            </a:r>
            <a:r>
              <a:rPr lang="it-IT" dirty="0" err="1" smtClean="0"/>
              <a:t>mercoledi</a:t>
            </a:r>
            <a:r>
              <a:rPr lang="it-IT" dirty="0" smtClean="0"/>
              <a:t> 9 settembre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progetti</a:t>
            </a:r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it-IT" dirty="0" smtClean="0"/>
              <a:t>Tutti i progetti approvati e deliberati saranno realizzati ne l rispetto delle procedure di sicurezza :</a:t>
            </a:r>
          </a:p>
          <a:p>
            <a:r>
              <a:rPr lang="it-IT" dirty="0" smtClean="0"/>
              <a:t>Progetti di Istituto</a:t>
            </a:r>
          </a:p>
          <a:p>
            <a:r>
              <a:rPr lang="it-IT" dirty="0" smtClean="0"/>
              <a:t>Progetti PON</a:t>
            </a:r>
          </a:p>
          <a:p>
            <a:r>
              <a:rPr lang="it-IT" dirty="0" smtClean="0"/>
              <a:t>Gemellaggi elettronici  </a:t>
            </a:r>
            <a:r>
              <a:rPr lang="it-IT" dirty="0" err="1" smtClean="0"/>
              <a:t>e_twinning</a:t>
            </a:r>
            <a:endParaRPr lang="it-IT" dirty="0" smtClean="0"/>
          </a:p>
          <a:p>
            <a:r>
              <a:rPr lang="it-IT" dirty="0" smtClean="0"/>
              <a:t>Progetti nazionali con Enti esterni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t-IT" dirty="0" smtClean="0"/>
              <a:t>Orientamento</a:t>
            </a:r>
            <a:endParaRPr lang="it-IT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it-IT" dirty="0" smtClean="0"/>
              <a:t>Le attività di orientamento delle classi seconde e terze della scuola secondaria saranno regolarmente svolte nel rispetto delle procedure di sicurezza :</a:t>
            </a:r>
          </a:p>
          <a:p>
            <a:r>
              <a:rPr lang="it-IT" dirty="0" smtClean="0"/>
              <a:t>Fase informativa , in sede e/o a distanza</a:t>
            </a:r>
          </a:p>
          <a:p>
            <a:r>
              <a:rPr lang="it-IT" dirty="0" smtClean="0"/>
              <a:t>Fase formativa , </a:t>
            </a:r>
            <a:r>
              <a:rPr lang="it-IT" dirty="0" err="1" smtClean="0"/>
              <a:t>ateliers</a:t>
            </a:r>
            <a:r>
              <a:rPr lang="it-IT" dirty="0" smtClean="0"/>
              <a:t> operativi presso scuole ed enti a partire dal mese di settembre ,da </a:t>
            </a:r>
            <a:r>
              <a:rPr lang="it-IT" dirty="0" err="1" smtClean="0"/>
              <a:t>lunedi</a:t>
            </a:r>
            <a:r>
              <a:rPr lang="it-IT" dirty="0" smtClean="0"/>
              <a:t> 7 a </a:t>
            </a:r>
            <a:r>
              <a:rPr lang="it-IT" dirty="0" err="1" smtClean="0"/>
              <a:t>vener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820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Certificazioni linguistiche e corsi</a:t>
            </a:r>
            <a:endParaRPr lang="it-IT" dirty="0"/>
          </a:p>
        </p:txBody>
      </p:sp>
      <p:sp>
        <p:nvSpPr>
          <p:cNvPr id="12" name="Segnaposto contenuto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scuola è Test center  Cambridge per il rilascio delle certificazioni inglesi.</a:t>
            </a:r>
          </a:p>
          <a:p>
            <a:r>
              <a:rPr lang="it-IT" dirty="0" smtClean="0"/>
              <a:t>Saranno organizzati corsi  per la scuola secondaria :</a:t>
            </a:r>
          </a:p>
          <a:p>
            <a:r>
              <a:rPr lang="it-IT" dirty="0" smtClean="0"/>
              <a:t>- </a:t>
            </a:r>
            <a:r>
              <a:rPr lang="it-IT" dirty="0" err="1" smtClean="0"/>
              <a:t>Flyers</a:t>
            </a:r>
            <a:r>
              <a:rPr lang="it-IT" dirty="0" smtClean="0"/>
              <a:t> certificate livello A2</a:t>
            </a:r>
          </a:p>
          <a:p>
            <a:r>
              <a:rPr lang="it-IT" dirty="0" smtClean="0"/>
              <a:t>-</a:t>
            </a:r>
            <a:r>
              <a:rPr lang="it-IT" dirty="0" err="1" smtClean="0"/>
              <a:t>Ket</a:t>
            </a:r>
            <a:r>
              <a:rPr lang="it-IT" dirty="0" smtClean="0"/>
              <a:t> certificate livello A2-B1</a:t>
            </a:r>
          </a:p>
          <a:p>
            <a:pPr marL="0" indent="0">
              <a:buNone/>
            </a:pPr>
            <a:r>
              <a:rPr lang="it-IT" dirty="0" smtClean="0"/>
              <a:t>     - lingua tedesca </a:t>
            </a:r>
          </a:p>
          <a:p>
            <a:pPr marL="0" indent="0">
              <a:buNone/>
            </a:pPr>
            <a:r>
              <a:rPr lang="it-IT" dirty="0" smtClean="0"/>
              <a:t>Scuola dell’infanzia : sensibilizzazione alla lingua inglese</a:t>
            </a:r>
          </a:p>
          <a:p>
            <a:pPr marL="0" indent="0">
              <a:buNone/>
            </a:pPr>
            <a:r>
              <a:rPr lang="it-IT" dirty="0" smtClean="0"/>
              <a:t>Scuola primaria : potenziamento ore  lingua inglese</a:t>
            </a:r>
          </a:p>
          <a:p>
            <a:pPr marL="0" indent="0">
              <a:buNone/>
            </a:pPr>
            <a:r>
              <a:rPr lang="it-IT" dirty="0" smtClean="0"/>
              <a:t>Tutti corsi seguiranno il protocollo e le norme di </a:t>
            </a:r>
            <a:r>
              <a:rPr lang="it-IT" smtClean="0"/>
              <a:t>sicurezza previsti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368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148</TotalTime>
  <Words>610</Words>
  <Application>Microsoft Office PowerPoint</Application>
  <PresentationFormat>Widescreen</PresentationFormat>
  <Paragraphs>90</Paragraphs>
  <Slides>7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Ione</vt:lpstr>
      <vt:lpstr>ORGANIZZAZIONE DIDATTICA 2020-2021 </vt:lpstr>
      <vt:lpstr>Le nuove regole per una scuola in sicurezza</vt:lpstr>
      <vt:lpstr>Gli spazi e le classi</vt:lpstr>
      <vt:lpstr>ORGANIZZAZIONE ORARIA dal lunedi al venerdi   </vt:lpstr>
      <vt:lpstr>Le cinque regole per il rientro in sicurezza a scuola Torniamo a scuola più consapevoli e responsabili: insieme possiamo proteggerci tutti</vt:lpstr>
      <vt:lpstr>Offerta formativa  a.s. 2020/21</vt:lpstr>
      <vt:lpstr>Certificazioni linguistiche e corsi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ORGANIZZAZIONE DIDATTICA 2020-2021</dc:title>
  <dc:creator>Dirigente_ICRebbio</dc:creator>
  <cp:lastModifiedBy>Sergeteria4</cp:lastModifiedBy>
  <cp:revision>36</cp:revision>
  <dcterms:created xsi:type="dcterms:W3CDTF">2020-07-13T10:24:41Z</dcterms:created>
  <dcterms:modified xsi:type="dcterms:W3CDTF">2020-08-10T08:42:09Z</dcterms:modified>
</cp:coreProperties>
</file>