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4" r:id="rId4"/>
    <p:sldId id="265" r:id="rId5"/>
    <p:sldId id="259" r:id="rId6"/>
    <p:sldId id="260" r:id="rId7"/>
    <p:sldId id="261" r:id="rId8"/>
    <p:sldId id="262" r:id="rId9"/>
    <p:sldId id="258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8B69A-BAFB-4E85-B7DA-1DB0EEA9AB7C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60AEC-DE9B-464E-B4DE-59B0856664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3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60AEC-DE9B-464E-B4DE-59B08566648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7889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6DDB86D-BEF6-441D-B0BC-C5365E294952}" type="datetimeFigureOut">
              <a:rPr lang="it-IT" smtClean="0"/>
              <a:t>06/04/2021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B397EC-EFB8-4AEB-BED0-4A191AE0006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ESAME DI STATO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I CICLO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</a:rPr>
              <a:t>O.M. N. 52 DEL 03/03/2021</a:t>
            </a:r>
            <a:endParaRPr lang="it-IT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8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1200" b="1" dirty="0" smtClean="0">
                <a:solidFill>
                  <a:srgbClr val="FF0000"/>
                </a:solidFill>
              </a:rPr>
              <a:t>     MODALITA’ DI ESPLETAMENTO DELL’ ESAME DI STATO A</a:t>
            </a:r>
            <a:r>
              <a:rPr lang="it-IT" sz="1200" b="1" dirty="0">
                <a:solidFill>
                  <a:srgbClr val="FF0000"/>
                </a:solidFill>
              </a:rPr>
              <a:t>. S. 20-21</a:t>
            </a:r>
          </a:p>
          <a:p>
            <a:pPr marL="0" indent="0">
              <a:buNone/>
            </a:pPr>
            <a:endParaRPr lang="it-IT" sz="1200" dirty="0"/>
          </a:p>
          <a:p>
            <a:r>
              <a:rPr lang="it-IT" sz="1200" dirty="0"/>
              <a:t>• L'ESAME </a:t>
            </a:r>
            <a:r>
              <a:rPr lang="it-IT" sz="1200" dirty="0" smtClean="0"/>
              <a:t>CONSTA DI UNA </a:t>
            </a:r>
            <a:r>
              <a:rPr lang="it-IT" sz="1200" dirty="0"/>
              <a:t>PROVA ORALE </a:t>
            </a:r>
            <a:r>
              <a:rPr lang="it-IT" sz="1200" dirty="0" smtClean="0"/>
              <a:t> </a:t>
            </a:r>
            <a:r>
              <a:rPr lang="it-IT" sz="1200" dirty="0"/>
              <a:t>DA SVOLGERSI IN PRESENZA TRA LA FINE DELLE</a:t>
            </a:r>
          </a:p>
          <a:p>
            <a:r>
              <a:rPr lang="it-IT" sz="1200" dirty="0"/>
              <a:t>LEZIONI E IL 30.06.21</a:t>
            </a:r>
          </a:p>
          <a:p>
            <a:r>
              <a:rPr lang="it-IT" sz="1200" dirty="0"/>
              <a:t>• </a:t>
            </a:r>
            <a:r>
              <a:rPr lang="it-IT" sz="1200" dirty="0" smtClean="0"/>
              <a:t>PREVEDE LA REALIZZAZIONE E PRESENTAZIONE DI </a:t>
            </a:r>
            <a:r>
              <a:rPr lang="it-IT" sz="1200" dirty="0"/>
              <a:t>UN ELABORATO </a:t>
            </a:r>
            <a:r>
              <a:rPr lang="it-IT" sz="1200" dirty="0" smtClean="0"/>
              <a:t>LA CUI TEMATICA VIENE CONDIVISA CON GLI ALUNNI E ASSEGNATA </a:t>
            </a:r>
            <a:r>
              <a:rPr lang="it-IT" sz="1200" dirty="0"/>
              <a:t>DALC.D.C. </a:t>
            </a:r>
            <a:r>
              <a:rPr lang="it-IT" sz="1200" dirty="0" smtClean="0"/>
              <a:t>AD OGNI SINGOLO  </a:t>
            </a:r>
            <a:r>
              <a:rPr lang="it-IT" sz="1200" dirty="0"/>
              <a:t>CANDIDATO ENTRO </a:t>
            </a:r>
            <a:r>
              <a:rPr lang="it-IT" sz="1200" dirty="0" smtClean="0"/>
              <a:t>IL 07.05.2021</a:t>
            </a:r>
            <a:endParaRPr lang="it-IT" sz="1200" dirty="0"/>
          </a:p>
          <a:p>
            <a:r>
              <a:rPr lang="it-IT" sz="1200" dirty="0"/>
              <a:t>• </a:t>
            </a:r>
            <a:r>
              <a:rPr lang="it-IT" sz="1200" dirty="0" smtClean="0"/>
              <a:t>LA TEMATICA  TIENE CONTO  DELLE CARATTERISTICHE PERSONALI E DEI LIVELLI DI COMPETENZA DELL’ALUNNO IN UNA LOGICA DI INTEGRAZIONE TRA GLI APPRENDIMENTI</a:t>
            </a:r>
            <a:endParaRPr lang="it-IT" sz="1200" dirty="0"/>
          </a:p>
          <a:p>
            <a:r>
              <a:rPr lang="it-IT" sz="1200" dirty="0"/>
              <a:t>• L'ELABORATO </a:t>
            </a:r>
            <a:r>
              <a:rPr lang="it-IT" sz="1200" dirty="0" smtClean="0"/>
              <a:t>CONSISTE IN UN PRODOTTO ORIGINALE COERENTE CON LA TEMATICA ASSEGNATA</a:t>
            </a:r>
            <a:endParaRPr lang="it-IT" sz="1200" dirty="0"/>
          </a:p>
          <a:p>
            <a:r>
              <a:rPr lang="it-IT" sz="1200" dirty="0" smtClean="0"/>
              <a:t>•ESSO PUO’ AVERE DIVERSE FORME: UN </a:t>
            </a:r>
            <a:r>
              <a:rPr lang="it-IT" sz="1200" dirty="0"/>
              <a:t>TESTO SCRITTO, UNA PRESENTAZIONE MULTIMEDIALE, UNAMAPPA O INSIEME DI </a:t>
            </a:r>
            <a:r>
              <a:rPr lang="it-IT" sz="1200" dirty="0" smtClean="0"/>
              <a:t>MAPPE,UN FILMATO,UNA PRODUZIONE ARTISTICA</a:t>
            </a:r>
          </a:p>
          <a:p>
            <a:r>
              <a:rPr lang="it-IT" sz="1200" dirty="0" smtClean="0"/>
              <a:t>I DOCENTI DI CLASSE SUPPORTERANNO LA REALIZZAZIONE DEGLI ELABORATI GUIDANDO E CONSIGLIANDO GLI STUDENTI</a:t>
            </a:r>
          </a:p>
          <a:p>
            <a:r>
              <a:rPr lang="it-IT" sz="1200" dirty="0" smtClean="0"/>
              <a:t>PER GLI ALUNNI CON DISABILIA’:ELABORATO, ESAME E VALUTAZIONE SONO DEFINITI SULLA BASE DEL PEI</a:t>
            </a:r>
          </a:p>
          <a:p>
            <a:r>
              <a:rPr lang="it-IT" sz="1200" dirty="0" smtClean="0"/>
              <a:t>PER GLI ALUNNI DSA: ELABORATO  E PROVA ORALE SONO DEFINITI SULLA BASE DEL PDP</a:t>
            </a:r>
          </a:p>
          <a:p>
            <a:r>
              <a:rPr lang="it-IT" sz="1200" dirty="0" smtClean="0"/>
              <a:t>PER GLI ALUNNI BES: CON PP, SARANNO PREVISTI GLI STRUMENTI COMPENSATIVI GIA’UTILIZZATI NEL CORSO DELL’ANNO</a:t>
            </a:r>
            <a:endParaRPr lang="it-IT" sz="1200" dirty="0"/>
          </a:p>
          <a:p>
            <a:r>
              <a:rPr lang="it-IT" sz="1200" dirty="0"/>
              <a:t>• </a:t>
            </a:r>
            <a:r>
              <a:rPr lang="it-IT" sz="1200" dirty="0" smtClean="0"/>
              <a:t>GLI ALUNNI DEVONO  </a:t>
            </a:r>
            <a:r>
              <a:rPr lang="it-IT" sz="1200" dirty="0"/>
              <a:t>TRASMETTERLO AL C.D.C. ENTRO IL 7 GIUGNO 2021</a:t>
            </a:r>
          </a:p>
        </p:txBody>
      </p:sp>
    </p:spTree>
    <p:extLst>
      <p:ext uri="{BB962C8B-B14F-4D97-AF65-F5344CB8AC3E}">
        <p14:creationId xmlns:p14="http://schemas.microsoft.com/office/powerpoint/2010/main" val="2030609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000" dirty="0" smtClean="0"/>
              <a:t>                       </a:t>
            </a:r>
            <a:r>
              <a:rPr lang="it-IT" sz="2000" dirty="0" smtClean="0">
                <a:solidFill>
                  <a:srgbClr val="FF0000"/>
                </a:solidFill>
              </a:rPr>
              <a:t>TEMPISTICA E</a:t>
            </a:r>
            <a:r>
              <a:rPr lang="it-IT" sz="2000" dirty="0" smtClean="0"/>
              <a:t>        </a:t>
            </a:r>
            <a:r>
              <a:rPr lang="it-IT" sz="2000" dirty="0" smtClean="0">
                <a:solidFill>
                  <a:srgbClr val="FF0000"/>
                </a:solidFill>
              </a:rPr>
              <a:t>ADEMPIMENTI</a:t>
            </a:r>
          </a:p>
          <a:p>
            <a:pPr marL="0" indent="0">
              <a:buNone/>
            </a:pPr>
            <a:endParaRPr lang="it-IT" sz="2000" dirty="0" smtClean="0">
              <a:solidFill>
                <a:srgbClr val="FF0000"/>
              </a:solidFill>
            </a:endParaRPr>
          </a:p>
          <a:p>
            <a:r>
              <a:rPr lang="it-IT" sz="2000" dirty="0"/>
              <a:t>assegnazione tematica elaborato da parte del consiglio di classe a ciascuno studente entro il 7 maggio 2021;</a:t>
            </a:r>
          </a:p>
          <a:p>
            <a:r>
              <a:rPr lang="it-IT" sz="2000" dirty="0"/>
              <a:t>supporto docenti agli allievi nella realizzazione dell’elaborato e nella scelta della forma che lo stesso deve avere;</a:t>
            </a:r>
          </a:p>
          <a:p>
            <a:r>
              <a:rPr lang="it-IT" sz="2000" dirty="0"/>
              <a:t>trasmissione al consiglio di classe dell’elaborato da parte degli studenti entro il 7 giugno 2021</a:t>
            </a:r>
            <a:r>
              <a:rPr lang="it-IT" sz="2000" dirty="0" smtClean="0"/>
              <a:t>;</a:t>
            </a:r>
          </a:p>
          <a:p>
            <a:r>
              <a:rPr lang="it-IT" sz="2000" dirty="0" smtClean="0"/>
              <a:t>Calendario di esame predisposto </a:t>
            </a:r>
            <a:r>
              <a:rPr lang="it-IT" sz="2000" dirty="0"/>
              <a:t>e comunicato al collegio docenti dal dirigente scolastico </a:t>
            </a:r>
          </a:p>
          <a:p>
            <a:r>
              <a:rPr lang="it-IT" sz="2000" dirty="0"/>
              <a:t>scrutinio finale per delibera ammissione all’esame e attribuzione relativo voto in </a:t>
            </a:r>
            <a:r>
              <a:rPr lang="it-IT" sz="2000" dirty="0" smtClean="0"/>
              <a:t>decimi e redazione della </a:t>
            </a:r>
            <a:r>
              <a:rPr lang="it-IT" sz="2000" dirty="0" err="1" smtClean="0"/>
              <a:t>ceritificazione</a:t>
            </a:r>
            <a:r>
              <a:rPr lang="it-IT" sz="2000" dirty="0" smtClean="0"/>
              <a:t> delle competenze</a:t>
            </a:r>
            <a:endParaRPr lang="it-IT" sz="2000" dirty="0"/>
          </a:p>
          <a:p>
            <a:r>
              <a:rPr lang="it-IT" sz="2000" dirty="0"/>
              <a:t>riunione preliminare;</a:t>
            </a:r>
          </a:p>
          <a:p>
            <a:r>
              <a:rPr lang="it-IT" sz="2000" dirty="0"/>
              <a:t>svolgimento esame;</a:t>
            </a:r>
          </a:p>
          <a:p>
            <a:r>
              <a:rPr lang="it-IT" sz="2000" dirty="0"/>
              <a:t>valutazione finale.</a:t>
            </a:r>
          </a:p>
          <a:p>
            <a:endParaRPr lang="it-IT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3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000" dirty="0" smtClean="0">
                <a:solidFill>
                  <a:srgbClr val="FF0000"/>
                </a:solidFill>
              </a:rPr>
              <a:t>Caratteristiche dell’elaborato</a:t>
            </a:r>
          </a:p>
          <a:p>
            <a:endParaRPr lang="it-IT" sz="2000" dirty="0" smtClean="0">
              <a:solidFill>
                <a:srgbClr val="FF0000"/>
              </a:solidFill>
            </a:endParaRPr>
          </a:p>
          <a:p>
            <a:r>
              <a:rPr lang="it-IT" sz="2000" dirty="0" smtClean="0"/>
              <a:t>nell’individuazione </a:t>
            </a:r>
            <a:r>
              <a:rPr lang="it-IT" sz="2000" dirty="0"/>
              <a:t>della </a:t>
            </a:r>
            <a:r>
              <a:rPr lang="it-IT" sz="2000" dirty="0" err="1" smtClean="0"/>
              <a:t>tematica,il</a:t>
            </a:r>
            <a:r>
              <a:rPr lang="it-IT" sz="2000" dirty="0" smtClean="0"/>
              <a:t> Consiglio classe di </a:t>
            </a:r>
            <a:r>
              <a:rPr lang="it-IT" sz="2000" dirty="0"/>
              <a:t>tiene </a:t>
            </a:r>
            <a:r>
              <a:rPr lang="it-IT" sz="2000" dirty="0" smtClean="0"/>
              <a:t>conto di : </a:t>
            </a:r>
            <a:endParaRPr lang="it-IT" sz="2000" dirty="0"/>
          </a:p>
          <a:p>
            <a:pPr marL="0" indent="0">
              <a:buNone/>
            </a:pPr>
            <a:r>
              <a:rPr lang="it-IT" sz="2000" dirty="0" smtClean="0"/>
              <a:t>a</a:t>
            </a:r>
            <a:r>
              <a:rPr lang="it-IT" sz="2000" dirty="0"/>
              <a:t>. delle caratteristiche personali e dei livelli di competenza di ciascun allievo; </a:t>
            </a:r>
          </a:p>
          <a:p>
            <a:pPr marL="0" indent="0">
              <a:buNone/>
            </a:pPr>
            <a:r>
              <a:rPr lang="it-IT" sz="2000" dirty="0"/>
              <a:t>b. del fatto che la stessa (tematica) consenta l’impiego di conoscenze, abilità e competenze acquisite sia nel percorso di studi sia in contesti di vita personale. </a:t>
            </a:r>
            <a:endParaRPr lang="it-IT" sz="2000" dirty="0" smtClean="0"/>
          </a:p>
          <a:p>
            <a:r>
              <a:rPr lang="it-IT" sz="2000" dirty="0" smtClean="0"/>
              <a:t>I docenti </a:t>
            </a:r>
            <a:r>
              <a:rPr lang="it-IT" sz="2000" dirty="0"/>
              <a:t>di ciascun consiglio di classe, dopo aver condiviso e assegnato la tematica agli alunni, svolgono un ruolo di guida e supporto affinché gli stessi (alunni) portino a compimento </a:t>
            </a:r>
            <a:r>
              <a:rPr lang="it-IT" sz="2000" dirty="0" smtClean="0"/>
              <a:t>l’elaborato  suggerendo </a:t>
            </a:r>
            <a:r>
              <a:rPr lang="it-IT" sz="2000" dirty="0"/>
              <a:t>loro anche la forma dell’elaborato ritenuta più </a:t>
            </a:r>
            <a:r>
              <a:rPr lang="it-IT" sz="2000" dirty="0" smtClean="0"/>
              <a:t>idonea</a:t>
            </a:r>
            <a:endParaRPr lang="it-IT" sz="2000" dirty="0"/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71784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b="1" dirty="0"/>
              <a:t>CRITERI DI AMMISSIONE </a:t>
            </a:r>
            <a:r>
              <a:rPr lang="it-IT" b="1" dirty="0" smtClean="0"/>
              <a:t>– VALUTAZIONE</a:t>
            </a:r>
          </a:p>
          <a:p>
            <a:endParaRPr lang="it-IT" b="1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• I CRITERI DI VALUTAZIONE DELLA PROVA D'ESAME VANNO DEFINITI DALLA </a:t>
            </a:r>
            <a:r>
              <a:rPr lang="it-IT" dirty="0" smtClean="0"/>
              <a:t>COMMISSIONE D'ESAME </a:t>
            </a:r>
            <a:r>
              <a:rPr lang="it-IT" dirty="0"/>
              <a:t>(NON DAL COLLEGIO) TENENDO PRESENTI I PUNTI EVIDENZIATI IN PRECEDENZA</a:t>
            </a:r>
          </a:p>
          <a:p>
            <a:pPr marL="0" indent="0">
              <a:buNone/>
            </a:pPr>
            <a:r>
              <a:rPr lang="it-IT" dirty="0" smtClean="0"/>
              <a:t>    (</a:t>
            </a:r>
            <a:r>
              <a:rPr lang="it-IT" dirty="0"/>
              <a:t>CAPACITÀ DI ARGOMENTAZIONE ECC, COMPETENZE IN LINGUA ITALIANA ECC.) CHE </a:t>
            </a:r>
            <a:r>
              <a:rPr lang="it-IT" dirty="0" smtClean="0"/>
              <a:t>      SONO ELENCATI </a:t>
            </a:r>
            <a:r>
              <a:rPr lang="it-IT" dirty="0"/>
              <a:t>ALL'ART. 2 CC. 4-5.</a:t>
            </a:r>
          </a:p>
          <a:p>
            <a:r>
              <a:rPr lang="it-IT" dirty="0"/>
              <a:t>• LE VARIE SOTTOCOMMISSIONI PROPONGONO IL VOTO, CHE VIENE DELIBERATO </a:t>
            </a:r>
            <a:r>
              <a:rPr lang="it-IT" dirty="0" smtClean="0"/>
              <a:t>DALLA COMMISSIONE</a:t>
            </a:r>
            <a:endParaRPr lang="it-IT" dirty="0"/>
          </a:p>
          <a:p>
            <a:r>
              <a:rPr lang="it-IT" dirty="0"/>
              <a:t>• IL VOTO DI LICENZA SI DEFINISCE DALLA MEDIA TRA IL VOTO DI AMMISSIONE E IL </a:t>
            </a:r>
            <a:r>
              <a:rPr lang="it-IT" dirty="0" smtClean="0"/>
              <a:t>VOTO ASSEGNATO </a:t>
            </a:r>
            <a:r>
              <a:rPr lang="it-IT" dirty="0"/>
              <a:t>ALL'ELABORATO, ARROTONDATO PER ECCESSO ALLO 0,5. ESEMPIO: </a:t>
            </a:r>
            <a:r>
              <a:rPr lang="it-IT" dirty="0" smtClean="0"/>
              <a:t>VOTO DI </a:t>
            </a:r>
            <a:r>
              <a:rPr lang="it-IT" dirty="0"/>
              <a:t>AMMISSIONE 8, VOTO DI ELABORATO 9, IL CANDIDATO È LICENZIATO CON IL </a:t>
            </a:r>
            <a:r>
              <a:rPr lang="it-IT" dirty="0" smtClean="0"/>
              <a:t>9(MEDIA </a:t>
            </a:r>
            <a:r>
              <a:rPr lang="it-IT" dirty="0"/>
              <a:t>8.5)</a:t>
            </a:r>
          </a:p>
          <a:p>
            <a:r>
              <a:rPr lang="it-IT" dirty="0"/>
              <a:t>• SI PUÒ PROPORRE LA LODE SE IL CANDIDATO RAGGIUNGE LA VALUTAZIONE PARI A 10.</a:t>
            </a:r>
          </a:p>
          <a:p>
            <a:r>
              <a:rPr lang="it-IT" dirty="0"/>
              <a:t>OCCORRE LA DELIBERA UNANIME DELLA COMMISSIONE D'ESAME.</a:t>
            </a:r>
          </a:p>
        </p:txBody>
      </p:sp>
    </p:spTree>
    <p:extLst>
      <p:ext uri="{BB962C8B-B14F-4D97-AF65-F5344CB8AC3E}">
        <p14:creationId xmlns:p14="http://schemas.microsoft.com/office/powerpoint/2010/main" val="2557811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/>
              <a:t>PUBBLICITÀ LEGALE DEGLI ESITI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• </a:t>
            </a:r>
            <a:r>
              <a:rPr lang="it-IT" dirty="0" smtClean="0"/>
              <a:t> </a:t>
            </a:r>
            <a:r>
              <a:rPr lang="it-IT" dirty="0"/>
              <a:t>I TABELLONI CARTACEI </a:t>
            </a:r>
            <a:r>
              <a:rPr lang="it-IT" dirty="0" smtClean="0"/>
              <a:t>SONO AFFISSI NELLA </a:t>
            </a:r>
            <a:r>
              <a:rPr lang="it-IT" dirty="0"/>
              <a:t>SEDE </a:t>
            </a:r>
            <a:r>
              <a:rPr lang="it-IT" dirty="0" smtClean="0"/>
              <a:t>D'ESAME </a:t>
            </a:r>
            <a:endParaRPr lang="it-IT" dirty="0"/>
          </a:p>
          <a:p>
            <a:r>
              <a:rPr lang="it-IT" dirty="0"/>
              <a:t>RIPORTANOIL VOTO DI </a:t>
            </a:r>
            <a:r>
              <a:rPr lang="it-IT" dirty="0" smtClean="0"/>
              <a:t>LICENZA OTTENUTO</a:t>
            </a:r>
            <a:endParaRPr lang="it-IT" dirty="0"/>
          </a:p>
          <a:p>
            <a:r>
              <a:rPr lang="it-IT" dirty="0"/>
              <a:t>• </a:t>
            </a:r>
            <a:r>
              <a:rPr lang="it-IT" dirty="0" smtClean="0"/>
              <a:t> </a:t>
            </a:r>
            <a:r>
              <a:rPr lang="it-IT" dirty="0"/>
              <a:t>GLI ESITI VANNO PUBBLICATI SUL REGISTRO ELETTRONICO, DIVISI </a:t>
            </a:r>
            <a:r>
              <a:rPr lang="it-IT" dirty="0" smtClean="0"/>
              <a:t>PER OGNI SINGOLA </a:t>
            </a:r>
            <a:r>
              <a:rPr lang="it-IT" dirty="0"/>
              <a:t>CLASSE E LIMITATAMENTE ALLA </a:t>
            </a:r>
            <a:r>
              <a:rPr lang="it-IT" dirty="0" smtClean="0"/>
              <a:t>PAGINA RISERVATA ALLA CLASSE. </a:t>
            </a:r>
          </a:p>
          <a:p>
            <a:r>
              <a:rPr lang="it-IT" dirty="0" smtClean="0"/>
              <a:t>SE </a:t>
            </a:r>
            <a:r>
              <a:rPr lang="it-IT" dirty="0"/>
              <a:t>IL CANDIDATO NON HA </a:t>
            </a:r>
            <a:r>
              <a:rPr lang="it-IT" dirty="0" smtClean="0"/>
              <a:t>SUPERATO </a:t>
            </a:r>
            <a:r>
              <a:rPr lang="it-IT" dirty="0"/>
              <a:t>L'ESAME </a:t>
            </a:r>
            <a:r>
              <a:rPr lang="it-IT" dirty="0" smtClean="0"/>
              <a:t>VIENE INDICATA LADICITURA </a:t>
            </a:r>
            <a:r>
              <a:rPr lang="it-IT" dirty="0"/>
              <a:t>"NON DIPLOMATO" SENZA INDICAZIONE DI VOTO.</a:t>
            </a:r>
          </a:p>
        </p:txBody>
      </p:sp>
    </p:spTree>
    <p:extLst>
      <p:ext uri="{BB962C8B-B14F-4D97-AF65-F5344CB8AC3E}">
        <p14:creationId xmlns:p14="http://schemas.microsoft.com/office/powerpoint/2010/main" val="1814543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 smtClean="0"/>
              <a:t> </a:t>
            </a:r>
            <a:r>
              <a:rPr lang="it-IT" b="1" dirty="0"/>
              <a:t>CERTIFICAZIONE </a:t>
            </a:r>
            <a:r>
              <a:rPr lang="it-IT" b="1" dirty="0" smtClean="0"/>
              <a:t>COMPETENZE e PROVE INVALSI</a:t>
            </a:r>
          </a:p>
          <a:p>
            <a:endParaRPr lang="it-IT" dirty="0"/>
          </a:p>
          <a:p>
            <a:r>
              <a:rPr lang="it-IT" dirty="0" smtClean="0"/>
              <a:t>• </a:t>
            </a:r>
            <a:r>
              <a:rPr lang="it-IT" dirty="0"/>
              <a:t>PER L'A. S. 20-21 NON SONO UN REQUISITO DI AMMISSIONE</a:t>
            </a:r>
            <a:r>
              <a:rPr lang="it-IT" dirty="0" smtClean="0"/>
              <a:t>.</a:t>
            </a:r>
          </a:p>
          <a:p>
            <a:r>
              <a:rPr lang="it-IT" dirty="0" smtClean="0"/>
              <a:t> SI </a:t>
            </a:r>
            <a:r>
              <a:rPr lang="it-IT" dirty="0"/>
              <a:t>È </a:t>
            </a:r>
            <a:r>
              <a:rPr lang="it-IT" dirty="0" smtClean="0"/>
              <a:t>AMMESSI </a:t>
            </a:r>
            <a:r>
              <a:rPr lang="it-IT" dirty="0"/>
              <a:t>ALL'ESAME ANCHE SE NON </a:t>
            </a:r>
            <a:r>
              <a:rPr lang="it-IT" dirty="0" smtClean="0"/>
              <a:t>SONO STATE SVOLTE</a:t>
            </a:r>
            <a:endParaRPr lang="it-IT" dirty="0"/>
          </a:p>
          <a:p>
            <a:r>
              <a:rPr lang="it-IT" dirty="0"/>
              <a:t>• LA CERTIFICAZIONE DELLE COMPETENZE VA REDATTA IN SEDE DI SCRUTINIO</a:t>
            </a:r>
          </a:p>
          <a:p>
            <a:r>
              <a:rPr lang="it-IT" dirty="0"/>
              <a:t>FINALE ED È CONSEGNATA </a:t>
            </a:r>
            <a:r>
              <a:rPr lang="it-IT" dirty="0" smtClean="0"/>
              <a:t>AGLI ALUNNI/E </a:t>
            </a:r>
            <a:r>
              <a:rPr lang="it-IT" dirty="0"/>
              <a:t>CHE SUPERANO L'ESAME.</a:t>
            </a:r>
          </a:p>
        </p:txBody>
      </p:sp>
    </p:spTree>
    <p:extLst>
      <p:ext uri="{BB962C8B-B14F-4D97-AF65-F5344CB8AC3E}">
        <p14:creationId xmlns:p14="http://schemas.microsoft.com/office/powerpoint/2010/main" val="341224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b="1" dirty="0"/>
              <a:t>CANDIDATI </a:t>
            </a:r>
            <a:r>
              <a:rPr lang="it-IT" b="1" dirty="0" smtClean="0"/>
              <a:t>ESTERNI</a:t>
            </a:r>
          </a:p>
          <a:p>
            <a:endParaRPr lang="it-IT" b="1" dirty="0"/>
          </a:p>
          <a:p>
            <a:endParaRPr lang="it-IT" dirty="0"/>
          </a:p>
          <a:p>
            <a:r>
              <a:rPr lang="it-IT" dirty="0"/>
              <a:t>• NON VA LORO RILASCIATA LA CERTIFICAZIONE DELLE COMPETENZE</a:t>
            </a:r>
          </a:p>
          <a:p>
            <a:r>
              <a:rPr lang="it-IT" dirty="0"/>
              <a:t>• SVOLGONO L'ESAME PRESENTANDO E DISCUTENDO UN ELABORATO, COME</a:t>
            </a:r>
          </a:p>
          <a:p>
            <a:r>
              <a:rPr lang="it-IT" dirty="0"/>
              <a:t>GLI ALTRI CANDIDATI</a:t>
            </a:r>
          </a:p>
          <a:p>
            <a:r>
              <a:rPr lang="it-IT" dirty="0"/>
              <a:t>• IL C.D.C. CUI SONO ASSEGNATI INDIVIDUAUN ELABORATO DA ASSEGNARE</a:t>
            </a:r>
          </a:p>
          <a:p>
            <a:r>
              <a:rPr lang="it-IT" dirty="0"/>
              <a:t>LORO ENTRO IL 7 MAGGIO 2021</a:t>
            </a:r>
          </a:p>
          <a:p>
            <a:r>
              <a:rPr lang="it-IT" dirty="0"/>
              <a:t>TENENDO CONTO DEL PROGETTO DIDATTICO PRESENTATO DALL'ALUNNO</a:t>
            </a:r>
          </a:p>
          <a:p>
            <a:r>
              <a:rPr lang="it-IT" dirty="0"/>
              <a:t>• IL CANDIDATO FA PERVENIRE L'ELABORATO ALC.D.C. ENTRO IL 7</a:t>
            </a:r>
          </a:p>
          <a:p>
            <a:r>
              <a:rPr lang="it-IT" dirty="0"/>
              <a:t>GIUGNO 2021, CON MODALITÀ CONCORDATE</a:t>
            </a:r>
          </a:p>
          <a:p>
            <a:r>
              <a:rPr lang="it-IT" dirty="0"/>
              <a:t>• LA VALUTAZIONE FINALE CORRISPONDE ALLA VALUTAZIONE DELL'ELABORATO</a:t>
            </a:r>
          </a:p>
        </p:txBody>
      </p:sp>
    </p:spTree>
    <p:extLst>
      <p:ext uri="{BB962C8B-B14F-4D97-AF65-F5344CB8AC3E}">
        <p14:creationId xmlns:p14="http://schemas.microsoft.com/office/powerpoint/2010/main" val="705513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I.C. COMO REBBIO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600" dirty="0" smtClean="0"/>
              <a:t>                               </a:t>
            </a:r>
            <a:r>
              <a:rPr lang="it-IT" sz="1600" dirty="0" smtClean="0">
                <a:solidFill>
                  <a:srgbClr val="FF0000"/>
                </a:solidFill>
              </a:rPr>
              <a:t>CONCLUSIONI</a:t>
            </a:r>
          </a:p>
          <a:p>
            <a:endParaRPr lang="it-IT" sz="1600" dirty="0"/>
          </a:p>
          <a:p>
            <a:r>
              <a:rPr lang="it-IT" sz="1600" dirty="0" smtClean="0"/>
              <a:t>IL COLLOQUIO </a:t>
            </a:r>
            <a:r>
              <a:rPr lang="it-IT" sz="1600" u="sng" dirty="0" smtClean="0"/>
              <a:t>NON</a:t>
            </a:r>
            <a:r>
              <a:rPr lang="it-IT" sz="1600" dirty="0" smtClean="0"/>
              <a:t> E’ UN’INTERROGAZIONE SULLE  CONOSCENZE</a:t>
            </a:r>
          </a:p>
          <a:p>
            <a:r>
              <a:rPr lang="it-IT" sz="1600" dirty="0"/>
              <a:t> </a:t>
            </a:r>
            <a:r>
              <a:rPr lang="it-IT" sz="1600" dirty="0" smtClean="0"/>
              <a:t>                                 MA</a:t>
            </a:r>
          </a:p>
          <a:p>
            <a:r>
              <a:rPr lang="it-IT" sz="1600" dirty="0" smtClean="0"/>
              <a:t>VALUTA LA CAPACITA’ DI ARGOMENTAZIONE,DI RISOLUZIONE DEI PROBLEMI,DI PENSIERO CRITICO E RIFLESSIVO SUL PROPRIO PERCORSO FORMATIVO E SULLE COMPETENZE ACQUISITE ANCHE IN AMBITI DIVERSI DA QUELLI FORMALI</a:t>
            </a:r>
          </a:p>
          <a:p>
            <a:endParaRPr lang="it-IT" sz="1600" dirty="0"/>
          </a:p>
          <a:p>
            <a:r>
              <a:rPr lang="it-IT" sz="1600" dirty="0" smtClean="0"/>
              <a:t>L’ELABORATO </a:t>
            </a:r>
            <a:r>
              <a:rPr lang="it-IT" sz="1600" u="sng" dirty="0" smtClean="0"/>
              <a:t>NON</a:t>
            </a:r>
            <a:r>
              <a:rPr lang="it-IT" sz="1600" dirty="0" smtClean="0"/>
              <a:t> E’ UNA TESINA </a:t>
            </a:r>
          </a:p>
          <a:p>
            <a:r>
              <a:rPr lang="it-IT" sz="1600" dirty="0"/>
              <a:t> </a:t>
            </a:r>
            <a:r>
              <a:rPr lang="it-IT" sz="1600" dirty="0" smtClean="0"/>
              <a:t>                                 MA</a:t>
            </a:r>
          </a:p>
          <a:p>
            <a:r>
              <a:rPr lang="it-IT" sz="1600" dirty="0" smtClean="0"/>
              <a:t>UN PRODOTTO ORIGINALE CHE CONSENTE L’IMPIEGO DI CONOSCENZE, ABILITA’ E COMPETENZE ACQUISITE NELL’AMBITO DEL PERCORSO DI STUDI,IN CONTESTI DI VITA PERSONALI IN UNA LOGICA DI INTEGRAZIONE TRA GLI APPRENDIEMENTI.</a:t>
            </a:r>
          </a:p>
          <a:p>
            <a:endParaRPr lang="it-IT" sz="1600" dirty="0" smtClean="0"/>
          </a:p>
          <a:p>
            <a:endParaRPr lang="it-IT" sz="1600" dirty="0"/>
          </a:p>
          <a:p>
            <a:r>
              <a:rPr lang="it-IT" sz="1600" dirty="0" smtClean="0"/>
              <a:t> </a:t>
            </a:r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568567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100</TotalTime>
  <Words>834</Words>
  <Application>Microsoft Office PowerPoint</Application>
  <PresentationFormat>Presentazione su schermo (4:3)</PresentationFormat>
  <Paragraphs>84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Calibri</vt:lpstr>
      <vt:lpstr>Verdana</vt:lpstr>
      <vt:lpstr>Wingdings 2</vt:lpstr>
      <vt:lpstr>Astro</vt:lpstr>
      <vt:lpstr>ESAME DI STATO I CICLO</vt:lpstr>
      <vt:lpstr>I.C.COMO REBBIO</vt:lpstr>
      <vt:lpstr>I.C. COMO REBBIO</vt:lpstr>
      <vt:lpstr>Presentazione standard di PowerPoint</vt:lpstr>
      <vt:lpstr>I.C. COMO REBBIO</vt:lpstr>
      <vt:lpstr>I.C. COMO REBBIO</vt:lpstr>
      <vt:lpstr>I.C. COMO REBBIO</vt:lpstr>
      <vt:lpstr>I.C. COMO REBBIO</vt:lpstr>
      <vt:lpstr>I.C. COMO REBBIO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ESAME DI STATO I CICLO</dc:title>
  <dc:creator>Preside</dc:creator>
  <cp:lastModifiedBy>Segreteria5</cp:lastModifiedBy>
  <cp:revision>38</cp:revision>
  <dcterms:created xsi:type="dcterms:W3CDTF">2021-03-26T13:24:52Z</dcterms:created>
  <dcterms:modified xsi:type="dcterms:W3CDTF">2021-04-06T10:03:17Z</dcterms:modified>
</cp:coreProperties>
</file>